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93" r:id="rId12"/>
    <p:sldId id="266" r:id="rId13"/>
    <p:sldId id="267" r:id="rId14"/>
    <p:sldId id="268" r:id="rId15"/>
    <p:sldId id="269" r:id="rId16"/>
    <p:sldId id="271" r:id="rId17"/>
    <p:sldId id="272" r:id="rId18"/>
    <p:sldId id="270"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4" r:id="rId37"/>
    <p:sldId id="290" r:id="rId38"/>
    <p:sldId id="295" r:id="rId39"/>
    <p:sldId id="291" r:id="rId40"/>
    <p:sldId id="296" r:id="rId41"/>
    <p:sldId id="292"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14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7" name="Retângu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ítulo 7"/>
          <p:cNvSpPr>
            <a:spLocks noGrp="1"/>
          </p:cNvSpPr>
          <p:nvPr>
            <p:ph type="ctrTitle"/>
          </p:nvPr>
        </p:nvSpPr>
        <p:spPr>
          <a:xfrm>
            <a:off x="2362200" y="4038600"/>
            <a:ext cx="6477000" cy="1828800"/>
          </a:xfrm>
        </p:spPr>
        <p:txBody>
          <a:bodyPr anchor="b"/>
          <a:lstStyle>
            <a:lvl1pPr>
              <a:defRPr cap="all" baseline="0"/>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C183B20-A6D9-4323-BF24-EE0D98AFD908}" type="datetimeFigureOut">
              <a:rPr lang="en-US" smtClean="0"/>
              <a:pPr/>
              <a:t>11/7/2012</a:t>
            </a:fld>
            <a:endParaRPr lang="en-US"/>
          </a:p>
        </p:txBody>
      </p:sp>
      <p:sp>
        <p:nvSpPr>
          <p:cNvPr id="17" name="Espaço Reservado para Rodapé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Espaço Reservado para Número de Slide 28"/>
          <p:cNvSpPr>
            <a:spLocks noGrp="1"/>
          </p:cNvSpPr>
          <p:nvPr>
            <p:ph type="sldNum" sz="quarter" idx="12"/>
          </p:nvPr>
        </p:nvSpPr>
        <p:spPr>
          <a:xfrm>
            <a:off x="8001000" y="228600"/>
            <a:ext cx="838200" cy="381000"/>
          </a:xfrm>
        </p:spPr>
        <p:txBody>
          <a:bodyPr/>
          <a:lstStyle>
            <a:lvl1pPr>
              <a:defRPr>
                <a:solidFill>
                  <a:schemeClr val="tx2"/>
                </a:solidFill>
              </a:defRPr>
            </a:lvl1pPr>
          </a:lstStyle>
          <a:p>
            <a:fld id="{73F9C7DE-211C-4E86-AF69-7EA4CFCAD2D5}" type="slidenum">
              <a:rPr lang="en-US" smtClean="0"/>
              <a:pPr/>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9C183B20-A6D9-4323-BF24-EE0D98AFD908}" type="datetimeFigureOut">
              <a:rPr lang="en-US" smtClean="0"/>
              <a:pPr/>
              <a:t>11/7/2012</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p>
            <a:fld id="{73F9C7DE-211C-4E86-AF69-7EA4CFCAD2D5}"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1"/>
      </p:bgRef>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609600"/>
            <a:ext cx="2057400" cy="5516563"/>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609600"/>
            <a:ext cx="5562600" cy="5516564"/>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a:xfrm>
            <a:off x="6553200" y="6248402"/>
            <a:ext cx="2209800" cy="365125"/>
          </a:xfrm>
        </p:spPr>
        <p:txBody>
          <a:bodyPr/>
          <a:lstStyle/>
          <a:p>
            <a:fld id="{9C183B20-A6D9-4323-BF24-EE0D98AFD908}" type="datetimeFigureOut">
              <a:rPr lang="en-US" smtClean="0"/>
              <a:pPr/>
              <a:t>11/7/2012</a:t>
            </a:fld>
            <a:endParaRPr lang="en-US"/>
          </a:p>
        </p:txBody>
      </p:sp>
      <p:sp>
        <p:nvSpPr>
          <p:cNvPr id="5" name="Espaço Reservado para Rodapé 4"/>
          <p:cNvSpPr>
            <a:spLocks noGrp="1"/>
          </p:cNvSpPr>
          <p:nvPr>
            <p:ph type="ftr" sz="quarter" idx="11"/>
          </p:nvPr>
        </p:nvSpPr>
        <p:spPr>
          <a:xfrm>
            <a:off x="457201" y="6248207"/>
            <a:ext cx="5573483" cy="365125"/>
          </a:xfrm>
        </p:spPr>
        <p:txBody>
          <a:bodyPr/>
          <a:lstStyle/>
          <a:p>
            <a:endParaRPr lang="en-US"/>
          </a:p>
        </p:txBody>
      </p:sp>
      <p:sp>
        <p:nvSpPr>
          <p:cNvPr id="7" name="Retângu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ângu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ângu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rot="5400000">
            <a:off x="5989638" y="144462"/>
            <a:ext cx="533400" cy="244476"/>
          </a:xfrm>
        </p:spPr>
        <p:txBody>
          <a:bodyPr/>
          <a:lstStyle/>
          <a:p>
            <a:fld id="{73F9C7DE-211C-4E86-AF69-7EA4CFCAD2D5}" type="slidenum">
              <a:rPr lang="en-US" smtClean="0"/>
              <a:pPr/>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12648" y="228600"/>
            <a:ext cx="8153400" cy="990600"/>
          </a:xfrm>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9C183B20-A6D9-4323-BF24-EE0D98AFD908}" type="datetimeFigureOut">
              <a:rPr lang="en-US" smtClean="0"/>
              <a:pPr/>
              <a:t>11/7/2012</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pPr/>
              <a:t>‹nº›</a:t>
            </a:fld>
            <a:endParaRPr lang="en-US"/>
          </a:p>
        </p:txBody>
      </p:sp>
      <p:sp>
        <p:nvSpPr>
          <p:cNvPr id="8" name="Espaço Reservado para Conteúdo 7"/>
          <p:cNvSpPr>
            <a:spLocks noGrp="1"/>
          </p:cNvSpPr>
          <p:nvPr>
            <p:ph sz="quarter" idx="1"/>
          </p:nvPr>
        </p:nvSpPr>
        <p:spPr>
          <a:xfrm>
            <a:off x="612648" y="1600200"/>
            <a:ext cx="8153400" cy="44958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3">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7" name="Retângu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t-BR" smtClean="0"/>
              <a:t>Clique para editar o estilo do título mestre</a:t>
            </a:r>
            <a:endParaRPr kumimoji="0" lang="en-US"/>
          </a:p>
        </p:txBody>
      </p:sp>
      <p:sp>
        <p:nvSpPr>
          <p:cNvPr id="12" name="Espaço Reservado para Data 11"/>
          <p:cNvSpPr>
            <a:spLocks noGrp="1"/>
          </p:cNvSpPr>
          <p:nvPr>
            <p:ph type="dt" sz="half" idx="10"/>
          </p:nvPr>
        </p:nvSpPr>
        <p:spPr/>
        <p:txBody>
          <a:bodyPr/>
          <a:lstStyle/>
          <a:p>
            <a:fld id="{9C183B20-A6D9-4323-BF24-EE0D98AFD908}" type="datetimeFigureOut">
              <a:rPr lang="en-US" smtClean="0"/>
              <a:pPr/>
              <a:t>11/7/2012</a:t>
            </a:fld>
            <a:endParaRPr lang="en-US"/>
          </a:p>
        </p:txBody>
      </p:sp>
      <p:sp>
        <p:nvSpPr>
          <p:cNvPr id="13" name="Espaço Reservado para Número de Slid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3F9C7DE-211C-4E86-AF69-7EA4CFCAD2D5}" type="slidenum">
              <a:rPr lang="en-US" smtClean="0"/>
              <a:pPr/>
              <a:t>‹nº›</a:t>
            </a:fld>
            <a:endParaRPr lang="en-US"/>
          </a:p>
        </p:txBody>
      </p:sp>
      <p:sp>
        <p:nvSpPr>
          <p:cNvPr id="14" name="Espaço Reservado para Rodapé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9" name="Espaço Reservado para Conteúdo 8"/>
          <p:cNvSpPr>
            <a:spLocks noGrp="1"/>
          </p:cNvSpPr>
          <p:nvPr>
            <p:ph sz="quarter" idx="1"/>
          </p:nvPr>
        </p:nvSpPr>
        <p:spPr>
          <a:xfrm>
            <a:off x="609600"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844901"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8" name="Espaço Reservado para Data 7"/>
          <p:cNvSpPr>
            <a:spLocks noGrp="1"/>
          </p:cNvSpPr>
          <p:nvPr>
            <p:ph type="dt" sz="half" idx="15"/>
          </p:nvPr>
        </p:nvSpPr>
        <p:spPr/>
        <p:txBody>
          <a:bodyPr rtlCol="0"/>
          <a:lstStyle/>
          <a:p>
            <a:fld id="{9C183B20-A6D9-4323-BF24-EE0D98AFD908}" type="datetimeFigureOut">
              <a:rPr lang="en-US" smtClean="0"/>
              <a:pPr/>
              <a:t>11/7/2012</a:t>
            </a:fld>
            <a:endParaRPr lang="en-US"/>
          </a:p>
        </p:txBody>
      </p:sp>
      <p:sp>
        <p:nvSpPr>
          <p:cNvPr id="10" name="Espaço Reservado para Número de Slide 9"/>
          <p:cNvSpPr>
            <a:spLocks noGrp="1"/>
          </p:cNvSpPr>
          <p:nvPr>
            <p:ph type="sldNum" sz="quarter" idx="16"/>
          </p:nvPr>
        </p:nvSpPr>
        <p:spPr/>
        <p:txBody>
          <a:bodyPr rtlCol="0"/>
          <a:lstStyle/>
          <a:p>
            <a:fld id="{73F9C7DE-211C-4E86-AF69-7EA4CFCAD2D5}" type="slidenum">
              <a:rPr lang="en-US" smtClean="0"/>
              <a:pPr/>
              <a:t>‹nº›</a:t>
            </a:fld>
            <a:endParaRPr lang="en-US"/>
          </a:p>
        </p:txBody>
      </p:sp>
      <p:sp>
        <p:nvSpPr>
          <p:cNvPr id="12" name="Espaço Reservado para Rodapé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3400" y="273050"/>
            <a:ext cx="8153400" cy="869950"/>
          </a:xfrm>
        </p:spPr>
        <p:txBody>
          <a:bodyPr anchor="ctr"/>
          <a:lstStyle>
            <a:lvl1pPr>
              <a:defRPr/>
            </a:lvl1pPr>
          </a:lstStyle>
          <a:p>
            <a:r>
              <a:rPr kumimoji="0" lang="pt-BR" smtClean="0"/>
              <a:t>Clique para editar o estilo do título mestre</a:t>
            </a:r>
            <a:endParaRPr kumimoji="0" lang="en-US"/>
          </a:p>
        </p:txBody>
      </p:sp>
      <p:sp>
        <p:nvSpPr>
          <p:cNvPr id="11" name="Espaço Reservado para Conteúdo 10"/>
          <p:cNvSpPr>
            <a:spLocks noGrp="1"/>
          </p:cNvSpPr>
          <p:nvPr>
            <p:ph sz="quarter" idx="2"/>
          </p:nvPr>
        </p:nvSpPr>
        <p:spPr>
          <a:xfrm>
            <a:off x="609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800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spaço Reservado para Data 9"/>
          <p:cNvSpPr>
            <a:spLocks noGrp="1"/>
          </p:cNvSpPr>
          <p:nvPr>
            <p:ph type="dt" sz="half" idx="15"/>
          </p:nvPr>
        </p:nvSpPr>
        <p:spPr/>
        <p:txBody>
          <a:bodyPr rtlCol="0"/>
          <a:lstStyle/>
          <a:p>
            <a:fld id="{9C183B20-A6D9-4323-BF24-EE0D98AFD908}" type="datetimeFigureOut">
              <a:rPr lang="en-US" smtClean="0"/>
              <a:pPr/>
              <a:t>11/7/2012</a:t>
            </a:fld>
            <a:endParaRPr lang="en-US"/>
          </a:p>
        </p:txBody>
      </p:sp>
      <p:sp>
        <p:nvSpPr>
          <p:cNvPr id="12" name="Espaço Reservado para Número de Slide 11"/>
          <p:cNvSpPr>
            <a:spLocks noGrp="1"/>
          </p:cNvSpPr>
          <p:nvPr>
            <p:ph type="sldNum" sz="quarter" idx="16"/>
          </p:nvPr>
        </p:nvSpPr>
        <p:spPr/>
        <p:txBody>
          <a:bodyPr rtlCol="0"/>
          <a:lstStyle/>
          <a:p>
            <a:fld id="{73F9C7DE-211C-4E86-AF69-7EA4CFCAD2D5}" type="slidenum">
              <a:rPr lang="en-US" smtClean="0"/>
              <a:pPr/>
              <a:t>‹nº›</a:t>
            </a:fld>
            <a:endParaRPr lang="en-US"/>
          </a:p>
        </p:txBody>
      </p:sp>
      <p:sp>
        <p:nvSpPr>
          <p:cNvPr id="14" name="Espaço Reservado para Rodapé 13"/>
          <p:cNvSpPr>
            <a:spLocks noGrp="1"/>
          </p:cNvSpPr>
          <p:nvPr>
            <p:ph type="ftr" sz="quarter" idx="17"/>
          </p:nvPr>
        </p:nvSpPr>
        <p:spPr/>
        <p:txBody>
          <a:bodyPr rtlCol="0"/>
          <a:lstStyle/>
          <a:p>
            <a:endParaRPr lang="en-US"/>
          </a:p>
        </p:txBody>
      </p:sp>
      <p:sp>
        <p:nvSpPr>
          <p:cNvPr id="16" name="Espaço Reservado para Tex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5" name="Espaço Reservado para Tex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9C183B20-A6D9-4323-BF24-EE0D98AFD908}" type="datetimeFigureOut">
              <a:rPr lang="en-US" smtClean="0"/>
              <a:pPr/>
              <a:t>11/7/2012</a:t>
            </a:fld>
            <a:endParaRPr lang="en-US"/>
          </a:p>
        </p:txBody>
      </p:sp>
      <p:sp>
        <p:nvSpPr>
          <p:cNvPr id="4" name="Espaço Reservado para Rodapé 3"/>
          <p:cNvSpPr>
            <a:spLocks noGrp="1"/>
          </p:cNvSpPr>
          <p:nvPr>
            <p:ph type="ftr" sz="quarter" idx="11"/>
          </p:nvPr>
        </p:nvSpPr>
        <p:spPr/>
        <p:txBody>
          <a:bodyPr/>
          <a:lstStyle/>
          <a:p>
            <a:endParaRPr lang="en-US"/>
          </a:p>
        </p:txBody>
      </p:sp>
      <p:sp>
        <p:nvSpPr>
          <p:cNvPr id="5" name="Espaço Reservado para Número de Slide 4"/>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9C183B20-A6D9-4323-BF24-EE0D98AFD908}" type="datetimeFigureOut">
              <a:rPr lang="en-US" smtClean="0"/>
              <a:pPr/>
              <a:t>11/7/2012</a:t>
            </a:fld>
            <a:endParaRPr lang="en-US"/>
          </a:p>
        </p:txBody>
      </p:sp>
      <p:sp>
        <p:nvSpPr>
          <p:cNvPr id="3" name="Espaço Reservado para Rodapé 2"/>
          <p:cNvSpPr>
            <a:spLocks noGrp="1"/>
          </p:cNvSpPr>
          <p:nvPr>
            <p:ph type="ftr" sz="quarter" idx="11"/>
          </p:nvPr>
        </p:nvSpPr>
        <p:spPr/>
        <p:txBody>
          <a:bodyPr/>
          <a:lstStyle/>
          <a:p>
            <a:endParaRPr lang="en-US"/>
          </a:p>
        </p:txBody>
      </p:sp>
      <p:sp>
        <p:nvSpPr>
          <p:cNvPr id="4" name="Espaço Reservado para Número de Slide 3"/>
          <p:cNvSpPr>
            <a:spLocks noGrp="1"/>
          </p:cNvSpPr>
          <p:nvPr>
            <p:ph type="sldNum" sz="quarter" idx="12"/>
          </p:nvPr>
        </p:nvSpPr>
        <p:spPr>
          <a:xfrm>
            <a:off x="0" y="6248400"/>
            <a:ext cx="533400" cy="381000"/>
          </a:xfrm>
        </p:spPr>
        <p:txBody>
          <a:bodyPr/>
          <a:lstStyle>
            <a:lvl1pPr>
              <a:defRPr>
                <a:solidFill>
                  <a:schemeClr val="tx2"/>
                </a:solidFill>
              </a:defRPr>
            </a:lvl1pPr>
          </a:lstStyle>
          <a:p>
            <a:fld id="{73F9C7DE-211C-4E86-AF69-7EA4CFCAD2D5}"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3050"/>
            <a:ext cx="8077200" cy="869950"/>
          </a:xfrm>
        </p:spPr>
        <p:txBody>
          <a:bodyPr anchor="ctr"/>
          <a:lstStyle>
            <a:lvl1pPr algn="l">
              <a:buNone/>
              <a:defRPr sz="4400" b="0"/>
            </a:lvl1p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9C183B20-A6D9-4323-BF24-EE0D98AFD908}" type="datetimeFigureOut">
              <a:rPr lang="en-US" smtClean="0"/>
              <a:pPr/>
              <a:t>11/7/2012</a:t>
            </a:fld>
            <a:endParaRPr lang="en-US"/>
          </a:p>
        </p:txBody>
      </p:sp>
      <p:sp>
        <p:nvSpPr>
          <p:cNvPr id="6" name="Espaço Reservado para Rodapé 5"/>
          <p:cNvSpPr>
            <a:spLocks noGrp="1"/>
          </p:cNvSpPr>
          <p:nvPr>
            <p:ph type="ftr" sz="quarter" idx="11"/>
          </p:nvPr>
        </p:nvSpPr>
        <p:spPr/>
        <p:txBody>
          <a:bodyPr/>
          <a:lstStyle/>
          <a:p>
            <a:endParaRPr lang="en-US"/>
          </a:p>
        </p:txBody>
      </p:sp>
      <p:sp>
        <p:nvSpPr>
          <p:cNvPr id="7" name="Espaço Reservado para Número de Slide 6"/>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pPr/>
              <a:t>‹nº›</a:t>
            </a:fld>
            <a:endParaRPr lang="en-US"/>
          </a:p>
        </p:txBody>
      </p:sp>
      <p:sp>
        <p:nvSpPr>
          <p:cNvPr id="3" name="Espaço Reservado para Tex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9" name="Espaço Reservado para Conteúdo 8"/>
          <p:cNvSpPr>
            <a:spLocks noGrp="1"/>
          </p:cNvSpPr>
          <p:nvPr>
            <p:ph sz="quarter" idx="1"/>
          </p:nvPr>
        </p:nvSpPr>
        <p:spPr>
          <a:xfrm>
            <a:off x="2362200" y="1752600"/>
            <a:ext cx="6400800" cy="4419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3">
        <a:schemeClr val="bg2"/>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t-BR" smtClean="0"/>
              <a:t>Clique para editar os estilos do texto mestre</a:t>
            </a:r>
          </a:p>
        </p:txBody>
      </p:sp>
      <p:sp>
        <p:nvSpPr>
          <p:cNvPr id="8" name="Retângu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t-BR" smtClean="0"/>
              <a:t>Clique para editar o estilo do título mestre</a:t>
            </a:r>
            <a:endParaRPr kumimoji="0" lang="en-US"/>
          </a:p>
        </p:txBody>
      </p:sp>
      <p:sp>
        <p:nvSpPr>
          <p:cNvPr id="11" name="Retângu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Data 11"/>
          <p:cNvSpPr>
            <a:spLocks noGrp="1"/>
          </p:cNvSpPr>
          <p:nvPr>
            <p:ph type="dt" sz="half" idx="10"/>
          </p:nvPr>
        </p:nvSpPr>
        <p:spPr>
          <a:xfrm>
            <a:off x="6248400" y="6248400"/>
            <a:ext cx="2667000" cy="365125"/>
          </a:xfrm>
        </p:spPr>
        <p:txBody>
          <a:bodyPr rtlCol="0"/>
          <a:lstStyle/>
          <a:p>
            <a:fld id="{9C183B20-A6D9-4323-BF24-EE0D98AFD908}" type="datetimeFigureOut">
              <a:rPr lang="en-US" smtClean="0"/>
              <a:pPr/>
              <a:t>11/7/2012</a:t>
            </a:fld>
            <a:endParaRPr lang="en-US"/>
          </a:p>
        </p:txBody>
      </p:sp>
      <p:sp>
        <p:nvSpPr>
          <p:cNvPr id="13" name="Espaço Reservado para Número de Slide 12"/>
          <p:cNvSpPr>
            <a:spLocks noGrp="1"/>
          </p:cNvSpPr>
          <p:nvPr>
            <p:ph type="sldNum" sz="quarter" idx="11"/>
          </p:nvPr>
        </p:nvSpPr>
        <p:spPr>
          <a:xfrm>
            <a:off x="0" y="4667249"/>
            <a:ext cx="1447800" cy="663578"/>
          </a:xfrm>
        </p:spPr>
        <p:txBody>
          <a:bodyPr rtlCol="0"/>
          <a:lstStyle>
            <a:lvl1pPr>
              <a:defRPr sz="2800"/>
            </a:lvl1pPr>
          </a:lstStyle>
          <a:p>
            <a:fld id="{73F9C7DE-211C-4E86-AF69-7EA4CFCAD2D5}" type="slidenum">
              <a:rPr lang="en-US" smtClean="0"/>
              <a:pPr/>
              <a:t>‹nº›</a:t>
            </a:fld>
            <a:endParaRPr lang="en-US"/>
          </a:p>
        </p:txBody>
      </p:sp>
      <p:sp>
        <p:nvSpPr>
          <p:cNvPr id="14" name="Espaço Reservado para Rodapé 13"/>
          <p:cNvSpPr>
            <a:spLocks noGrp="1"/>
          </p:cNvSpPr>
          <p:nvPr>
            <p:ph type="ftr" sz="quarter" idx="12"/>
          </p:nvPr>
        </p:nvSpPr>
        <p:spPr>
          <a:xfrm>
            <a:off x="1600200" y="6248206"/>
            <a:ext cx="4572000" cy="365125"/>
          </a:xfrm>
        </p:spPr>
        <p:txBody>
          <a:bodyPr rtlCol="0"/>
          <a:lstStyle/>
          <a:p>
            <a:endParaRPr lang="en-US"/>
          </a:p>
        </p:txBody>
      </p:sp>
      <p:sp>
        <p:nvSpPr>
          <p:cNvPr id="3" name="Espaço Reservado para Imagem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t-BR" smtClean="0"/>
              <a:t>Clique no ícone para adicionar uma imagem</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609600" y="228600"/>
            <a:ext cx="8153400" cy="990600"/>
          </a:xfrm>
          <a:prstGeom prst="rect">
            <a:avLst/>
          </a:prstGeom>
        </p:spPr>
        <p:txBody>
          <a:bodyPr vert="horz" anchor="ctr">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C183B20-A6D9-4323-BF24-EE0D98AFD908}" type="datetimeFigureOut">
              <a:rPr lang="en-US" smtClean="0"/>
              <a:pPr/>
              <a:t>11/7/2012</a:t>
            </a:fld>
            <a:endParaRPr lang="en-US"/>
          </a:p>
        </p:txBody>
      </p:sp>
      <p:sp>
        <p:nvSpPr>
          <p:cNvPr id="3" name="Espaço Reservado para Rodapé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tângu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3F9C7DE-211C-4E86-AF69-7EA4CFCAD2D5}"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err="1" smtClean="0"/>
              <a:t>Transações</a:t>
            </a:r>
            <a:endParaRPr lang="en-US" dirty="0"/>
          </a:p>
        </p:txBody>
      </p:sp>
      <p:sp>
        <p:nvSpPr>
          <p:cNvPr id="3" name="Subtítulo 2"/>
          <p:cNvSpPr>
            <a:spLocks noGrp="1"/>
          </p:cNvSpPr>
          <p:nvPr>
            <p:ph type="subTitle" idx="1"/>
          </p:nvPr>
        </p:nvSpPr>
        <p:spPr/>
        <p:txBody>
          <a:bodyPr/>
          <a:lstStyle/>
          <a:p>
            <a:r>
              <a:rPr lang="en-US" dirty="0" err="1" smtClean="0"/>
              <a:t>Lílian</a:t>
            </a:r>
            <a:r>
              <a:rPr lang="en-US" dirty="0" smtClean="0"/>
              <a:t> </a:t>
            </a:r>
            <a:r>
              <a:rPr lang="en-US" dirty="0" err="1" smtClean="0"/>
              <a:t>Simão</a:t>
            </a:r>
            <a:r>
              <a:rPr lang="en-US" dirty="0" smtClean="0"/>
              <a:t> Oliveira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Controlando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1600200"/>
            <a:ext cx="8153400" cy="5257800"/>
          </a:xfrm>
        </p:spPr>
        <p:txBody>
          <a:bodyPr>
            <a:normAutofit fontScale="92500" lnSpcReduction="20000"/>
          </a:bodyPr>
          <a:lstStyle/>
          <a:p>
            <a:r>
              <a:rPr lang="pt-BR" dirty="0" smtClean="0"/>
              <a:t>Os aplicativos controlam transações principalmente ao especificar quando uma transação começa e termina. Isso pode ser especificado pelo uso de instruções </a:t>
            </a:r>
            <a:r>
              <a:rPr lang="pt-BR" dirty="0" err="1" smtClean="0"/>
              <a:t>Transact-SQL</a:t>
            </a:r>
            <a:r>
              <a:rPr lang="pt-BR" dirty="0" smtClean="0"/>
              <a:t> ou funções de interface de programação de aplicativo (API) de banco de dados. O sistema também deve ser capaz de processar corretamente os erros que encerram uma transação antes de sua conclusão.</a:t>
            </a:r>
          </a:p>
          <a:p>
            <a:endParaRPr lang="pt-BR" dirty="0" smtClean="0"/>
          </a:p>
          <a:p>
            <a:r>
              <a:rPr lang="pt-BR" dirty="0" smtClean="0"/>
              <a:t>Por padrão, as transações são gerenciadas no nível de conexão. Quando uma transação é iniciada em uma conexão, todas as instruções </a:t>
            </a:r>
            <a:r>
              <a:rPr lang="pt-BR" dirty="0" err="1" smtClean="0"/>
              <a:t>Transact-SQL</a:t>
            </a:r>
            <a:r>
              <a:rPr lang="pt-BR" dirty="0" smtClean="0"/>
              <a:t> executadas nessa conexão fazem parte da transação até a conclusão da transação. </a:t>
            </a:r>
          </a:p>
          <a:p>
            <a:endParaRPr lang="pt-BR" dirty="0" smtClean="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Controlando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1600200"/>
            <a:ext cx="8153400" cy="5257800"/>
          </a:xfrm>
        </p:spPr>
        <p:txBody>
          <a:bodyPr>
            <a:normAutofit/>
          </a:bodyPr>
          <a:lstStyle/>
          <a:p>
            <a:endParaRPr lang="pt-BR" dirty="0" smtClean="0"/>
          </a:p>
          <a:p>
            <a:r>
              <a:rPr lang="pt-BR" dirty="0" smtClean="0"/>
              <a:t>Porém, em uma sessão de vários conjuntos de resultados ativos (</a:t>
            </a:r>
            <a:r>
              <a:rPr lang="pt-BR" dirty="0" smtClean="0"/>
              <a:t>MARS -</a:t>
            </a:r>
            <a:r>
              <a:rPr lang="pt-BR" b="1" dirty="0" smtClean="0"/>
              <a:t> </a:t>
            </a:r>
            <a:r>
              <a:rPr lang="pt-BR" i="1" dirty="0" err="1" smtClean="0"/>
              <a:t>Multiple</a:t>
            </a:r>
            <a:r>
              <a:rPr lang="pt-BR" i="1" dirty="0" smtClean="0"/>
              <a:t> </a:t>
            </a:r>
            <a:r>
              <a:rPr lang="pt-BR" i="1" dirty="0" err="1" smtClean="0"/>
              <a:t>Active</a:t>
            </a:r>
            <a:r>
              <a:rPr lang="pt-BR" i="1" dirty="0" smtClean="0"/>
              <a:t> </a:t>
            </a:r>
            <a:r>
              <a:rPr lang="pt-BR" i="1" dirty="0" err="1" smtClean="0"/>
              <a:t>Result</a:t>
            </a:r>
            <a:r>
              <a:rPr lang="pt-BR" i="1" dirty="0" smtClean="0"/>
              <a:t> Sets </a:t>
            </a:r>
            <a:r>
              <a:rPr lang="pt-BR" baseline="30000" dirty="0" smtClean="0"/>
              <a:t>1</a:t>
            </a:r>
            <a:r>
              <a:rPr lang="pt-BR" dirty="0" smtClean="0"/>
              <a:t>), uma transação </a:t>
            </a:r>
            <a:r>
              <a:rPr lang="pt-BR" dirty="0" err="1" smtClean="0"/>
              <a:t>Transact-SQL</a:t>
            </a:r>
            <a:r>
              <a:rPr lang="pt-BR" dirty="0" smtClean="0"/>
              <a:t> explícita ou implícita se torna uma transação no escopo do lote gerenciada no nível do lote. Quando o lote for concluído, se a transação no escopo do lote não for confirmada ou revertida, ela será revertida automaticamente pelo SQL Server.</a:t>
            </a:r>
          </a:p>
          <a:p>
            <a:endParaRPr lang="en-US" dirty="0" smtClean="0"/>
          </a:p>
          <a:p>
            <a:endParaRPr lang="en-US" dirty="0"/>
          </a:p>
        </p:txBody>
      </p:sp>
      <p:sp>
        <p:nvSpPr>
          <p:cNvPr id="4" name="CaixaDeTexto 3"/>
          <p:cNvSpPr txBox="1"/>
          <p:nvPr/>
        </p:nvSpPr>
        <p:spPr>
          <a:xfrm>
            <a:off x="533400" y="6400800"/>
            <a:ext cx="8382000" cy="276999"/>
          </a:xfrm>
          <a:prstGeom prst="rect">
            <a:avLst/>
          </a:prstGeom>
          <a:noFill/>
        </p:spPr>
        <p:txBody>
          <a:bodyPr wrap="square" rtlCol="0">
            <a:spAutoFit/>
          </a:bodyPr>
          <a:lstStyle/>
          <a:p>
            <a:r>
              <a:rPr lang="en-US" sz="1200" dirty="0" smtClean="0"/>
              <a:t>1 – </a:t>
            </a:r>
            <a:r>
              <a:rPr lang="en-US" sz="1200" dirty="0" err="1" smtClean="0"/>
              <a:t>Mais</a:t>
            </a:r>
            <a:r>
              <a:rPr lang="en-US" sz="1200" dirty="0" smtClean="0"/>
              <a:t> </a:t>
            </a:r>
            <a:r>
              <a:rPr lang="en-US" sz="1200" dirty="0" err="1" smtClean="0"/>
              <a:t>informações</a:t>
            </a:r>
            <a:r>
              <a:rPr lang="en-US" sz="1200" dirty="0" smtClean="0"/>
              <a:t> </a:t>
            </a:r>
            <a:r>
              <a:rPr lang="en-US" sz="1200" dirty="0" err="1" smtClean="0"/>
              <a:t>sobre</a:t>
            </a:r>
            <a:r>
              <a:rPr lang="en-US" sz="1200" dirty="0" smtClean="0"/>
              <a:t> MARS: http://msdn.microsoft.com/pt-br/library/ms131686.aspx</a:t>
            </a:r>
            <a:endParaRPr lang="en-US" sz="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p:txBody>
          <a:bodyPr/>
          <a:lstStyle/>
          <a:p>
            <a:r>
              <a:rPr lang="pt-BR" dirty="0" smtClean="0"/>
              <a:t>Ao usar funções de API e instruções </a:t>
            </a:r>
            <a:r>
              <a:rPr lang="pt-BR" dirty="0" err="1" smtClean="0"/>
              <a:t>Transact-SQL</a:t>
            </a:r>
            <a:r>
              <a:rPr lang="pt-BR" dirty="0" smtClean="0"/>
              <a:t>, você pode iniciar transações em uma instância do Mecanismo de banco de dados do SQL Server como transações explícitas, </a:t>
            </a:r>
            <a:r>
              <a:rPr lang="pt-BR" dirty="0" err="1" smtClean="0"/>
              <a:t>autoconfirmadas</a:t>
            </a:r>
            <a:r>
              <a:rPr lang="pt-BR" dirty="0" smtClean="0"/>
              <a:t> ou implícitas. Em uma sessão de MARS, as transações explícitas e implícitas do </a:t>
            </a:r>
            <a:r>
              <a:rPr lang="pt-BR" dirty="0" err="1" smtClean="0"/>
              <a:t>Transact-SQL</a:t>
            </a:r>
            <a:r>
              <a:rPr lang="pt-BR" dirty="0" smtClean="0"/>
              <a:t> se tornam transações no escopo do lote.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667000"/>
            <a:ext cx="8153400" cy="3657600"/>
          </a:xfrm>
        </p:spPr>
        <p:txBody>
          <a:bodyPr>
            <a:normAutofit fontScale="85000" lnSpcReduction="20000"/>
          </a:bodyPr>
          <a:lstStyle/>
          <a:p>
            <a:r>
              <a:rPr lang="en-US" dirty="0" err="1" smtClean="0"/>
              <a:t>Uma</a:t>
            </a:r>
            <a:r>
              <a:rPr lang="en-US" dirty="0" smtClean="0"/>
              <a:t> </a:t>
            </a:r>
            <a:r>
              <a:rPr lang="en-US" dirty="0" err="1" smtClean="0"/>
              <a:t>transação</a:t>
            </a:r>
            <a:r>
              <a:rPr lang="en-US" dirty="0" smtClean="0"/>
              <a:t> </a:t>
            </a:r>
            <a:r>
              <a:rPr lang="en-US" dirty="0" err="1" smtClean="0"/>
              <a:t>explícita</a:t>
            </a:r>
            <a:r>
              <a:rPr lang="en-US" dirty="0" smtClean="0"/>
              <a:t> é </a:t>
            </a:r>
            <a:r>
              <a:rPr lang="en-US" dirty="0" err="1" smtClean="0"/>
              <a:t>aquela</a:t>
            </a:r>
            <a:r>
              <a:rPr lang="en-US" dirty="0" smtClean="0"/>
              <a:t> </a:t>
            </a:r>
            <a:r>
              <a:rPr lang="en-US" dirty="0" err="1" smtClean="0"/>
              <a:t>para</a:t>
            </a:r>
            <a:r>
              <a:rPr lang="en-US" dirty="0" smtClean="0"/>
              <a:t> a </a:t>
            </a:r>
            <a:r>
              <a:rPr lang="en-US" dirty="0" err="1" smtClean="0"/>
              <a:t>qual</a:t>
            </a:r>
            <a:r>
              <a:rPr lang="en-US" dirty="0" smtClean="0"/>
              <a:t> </a:t>
            </a:r>
            <a:r>
              <a:rPr lang="en-US" dirty="0" err="1" smtClean="0"/>
              <a:t>você</a:t>
            </a:r>
            <a:r>
              <a:rPr lang="en-US" dirty="0" smtClean="0"/>
              <a:t> define o </a:t>
            </a:r>
            <a:r>
              <a:rPr lang="en-US" dirty="0" err="1" smtClean="0"/>
              <a:t>início</a:t>
            </a:r>
            <a:r>
              <a:rPr lang="en-US" dirty="0" smtClean="0"/>
              <a:t> e </a:t>
            </a:r>
            <a:r>
              <a:rPr lang="en-US" dirty="0" err="1" smtClean="0"/>
              <a:t>término</a:t>
            </a:r>
            <a:r>
              <a:rPr lang="en-US" dirty="0" smtClean="0"/>
              <a:t> </a:t>
            </a:r>
            <a:r>
              <a:rPr lang="en-US" dirty="0" err="1" smtClean="0"/>
              <a:t>da</a:t>
            </a:r>
            <a:r>
              <a:rPr lang="en-US" dirty="0" smtClean="0"/>
              <a:t> </a:t>
            </a:r>
            <a:r>
              <a:rPr lang="en-US" dirty="0" err="1" smtClean="0"/>
              <a:t>transação</a:t>
            </a:r>
            <a:r>
              <a:rPr lang="en-US" dirty="0" smtClean="0"/>
              <a:t> </a:t>
            </a:r>
            <a:r>
              <a:rPr lang="en-US" dirty="0" err="1" smtClean="0"/>
              <a:t>explicitamente</a:t>
            </a:r>
            <a:r>
              <a:rPr lang="en-US" dirty="0" smtClean="0"/>
              <a:t>.</a:t>
            </a:r>
          </a:p>
          <a:p>
            <a:endParaRPr lang="pt-BR" dirty="0" smtClean="0"/>
          </a:p>
          <a:p>
            <a:r>
              <a:rPr lang="pt-BR" dirty="0" smtClean="0"/>
              <a:t>Inicie uma transação explicitamente por uma função de API ou emitindo a instrução </a:t>
            </a:r>
            <a:r>
              <a:rPr lang="pt-BR" dirty="0" err="1" smtClean="0"/>
              <a:t>Transact-SQL</a:t>
            </a:r>
            <a:r>
              <a:rPr lang="pt-BR" dirty="0" smtClean="0"/>
              <a:t> BEGIN TRANSACTION.</a:t>
            </a:r>
          </a:p>
          <a:p>
            <a:endParaRPr lang="pt-BR" dirty="0" smtClean="0"/>
          </a:p>
          <a:p>
            <a:r>
              <a:rPr lang="en-US" dirty="0" smtClean="0"/>
              <a:t>Os </a:t>
            </a:r>
            <a:r>
              <a:rPr lang="en-US" dirty="0" err="1" smtClean="0"/>
              <a:t>aplicativos</a:t>
            </a:r>
            <a:r>
              <a:rPr lang="en-US" dirty="0" smtClean="0"/>
              <a:t> DB-Library e scripts Transact-SQL </a:t>
            </a:r>
            <a:r>
              <a:rPr lang="en-US" dirty="0" err="1" smtClean="0"/>
              <a:t>usam</a:t>
            </a:r>
            <a:r>
              <a:rPr lang="en-US" dirty="0" smtClean="0"/>
              <a:t> as </a:t>
            </a:r>
            <a:r>
              <a:rPr lang="en-US" dirty="0" err="1" smtClean="0"/>
              <a:t>instruções</a:t>
            </a:r>
            <a:r>
              <a:rPr lang="en-US" dirty="0" smtClean="0"/>
              <a:t> BEGIN TRANSACTION, COMMIT TRANSACTION, COMMIT WORK, ROLLBACK TRANSACTION </a:t>
            </a:r>
            <a:r>
              <a:rPr lang="en-US" dirty="0" err="1" smtClean="0"/>
              <a:t>ou</a:t>
            </a:r>
            <a:r>
              <a:rPr lang="en-US" dirty="0" smtClean="0"/>
              <a:t> ROLLBACK WORK Transact-SQL </a:t>
            </a:r>
            <a:r>
              <a:rPr lang="en-US" dirty="0" err="1" smtClean="0"/>
              <a:t>para</a:t>
            </a:r>
            <a:r>
              <a:rPr lang="en-US" dirty="0" smtClean="0"/>
              <a:t> </a:t>
            </a:r>
            <a:r>
              <a:rPr lang="en-US" dirty="0" err="1" smtClean="0"/>
              <a:t>definir</a:t>
            </a:r>
            <a:r>
              <a:rPr lang="en-US" dirty="0" smtClean="0"/>
              <a:t> </a:t>
            </a:r>
            <a:r>
              <a:rPr lang="en-US" dirty="0" err="1" smtClean="0"/>
              <a:t>transações</a:t>
            </a:r>
            <a:r>
              <a:rPr lang="en-US" dirty="0" smtClean="0"/>
              <a:t> </a:t>
            </a:r>
            <a:r>
              <a:rPr lang="en-US" dirty="0" err="1" smtClean="0"/>
              <a:t>explícitas</a:t>
            </a:r>
            <a:r>
              <a:rPr lang="en-US" dirty="0" smtClean="0"/>
              <a:t>.</a:t>
            </a:r>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explícitas</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667000"/>
            <a:ext cx="8153400" cy="3810000"/>
          </a:xfrm>
        </p:spPr>
        <p:txBody>
          <a:bodyPr>
            <a:normAutofit fontScale="70000" lnSpcReduction="20000"/>
          </a:bodyPr>
          <a:lstStyle/>
          <a:p>
            <a:r>
              <a:rPr lang="pt-BR" dirty="0" smtClean="0"/>
              <a:t>O modo de confirmação automática é o modo padrão de gerenciamento de transações do Mecanismo de banco de dados do SQL Server. Toda instrução </a:t>
            </a:r>
            <a:r>
              <a:rPr lang="pt-BR" dirty="0" err="1" smtClean="0"/>
              <a:t>Transact-SQL</a:t>
            </a:r>
            <a:r>
              <a:rPr lang="pt-BR" dirty="0" smtClean="0"/>
              <a:t> é confirmada ou revertida quando concluída. </a:t>
            </a:r>
          </a:p>
          <a:p>
            <a:endParaRPr lang="pt-BR" dirty="0" smtClean="0"/>
          </a:p>
          <a:p>
            <a:r>
              <a:rPr lang="pt-BR" dirty="0" smtClean="0"/>
              <a:t>Se uma instrução for concluída com sucesso, será confirmada; se encontrar qualquer erro, será revertida. Uma conexão para uma instância do Mecanismo de Banco de Dados opera em modo de confirmação automática sempre que esse modo padrão não for substituído por transações explícitas ou implícitas.</a:t>
            </a:r>
          </a:p>
          <a:p>
            <a:endParaRPr lang="pt-BR" dirty="0" smtClean="0"/>
          </a:p>
          <a:p>
            <a:r>
              <a:rPr lang="pt-BR" dirty="0" smtClean="0"/>
              <a:t>O modo padrão do Mecanismo de Banco de Dados. Cada instrução </a:t>
            </a:r>
            <a:r>
              <a:rPr lang="pt-BR" dirty="0" err="1" smtClean="0"/>
              <a:t>Transact-SQL</a:t>
            </a:r>
            <a:r>
              <a:rPr lang="pt-BR" dirty="0" smtClean="0"/>
              <a:t> individual é confirmada na conclusão. Você não precisa especificar nenhuma instrução para controlar transações.</a:t>
            </a:r>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de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confirmação</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automática</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fontScale="77500" lnSpcReduction="20000"/>
          </a:bodyPr>
          <a:lstStyle/>
          <a:p>
            <a:r>
              <a:rPr lang="pt-BR" dirty="0" smtClean="0"/>
              <a:t>Quando uma conexão operar em modo de transação implícita, a instância do Mecanismo de banco de dados do SQL Server iniciará automaticamente uma nova transação depois que a transação atual for confirmada ou revertida. Você não faz nada para determinar o início de uma transação; apenas confirma ou reverte cada uma das transações. O modo de transação implícita gera uma cadeia contínua de transações.</a:t>
            </a:r>
          </a:p>
          <a:p>
            <a:endParaRPr lang="pt-BR" dirty="0" smtClean="0"/>
          </a:p>
          <a:p>
            <a:r>
              <a:rPr lang="pt-BR" dirty="0" smtClean="0"/>
              <a:t>Defina o modo de transação implícito como ativado por uma função de API ou pela instrução </a:t>
            </a:r>
            <a:r>
              <a:rPr lang="pt-BR" dirty="0" err="1" smtClean="0"/>
              <a:t>Transact-SQL</a:t>
            </a:r>
            <a:r>
              <a:rPr lang="pt-BR" dirty="0" smtClean="0"/>
              <a:t> SET IMPLICIT_TRANSACTIONS ON. A próxima instrução inicia uma nova transação automaticamente. Quando essa transação é concluída, a próxima instrução </a:t>
            </a:r>
            <a:r>
              <a:rPr lang="pt-BR" dirty="0" err="1" smtClean="0"/>
              <a:t>Transact-SQL</a:t>
            </a:r>
            <a:r>
              <a:rPr lang="pt-BR" dirty="0" smtClean="0"/>
              <a:t> inicia uma nova transação.</a:t>
            </a:r>
          </a:p>
          <a:p>
            <a:endParaRPr lang="pt-BR" dirty="0" smtClean="0"/>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implícitas</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a:bodyPr>
          <a:lstStyle/>
          <a:p>
            <a:r>
              <a:rPr lang="pt-BR" dirty="0" smtClean="0"/>
              <a:t>Aplicável apenas a vários conjuntos de resultados ativos (MARS), uma transação </a:t>
            </a:r>
            <a:r>
              <a:rPr lang="pt-BR" dirty="0" err="1" smtClean="0"/>
              <a:t>Transact-SQL</a:t>
            </a:r>
            <a:r>
              <a:rPr lang="pt-BR" dirty="0" smtClean="0"/>
              <a:t> explícita ou implícita iniciada em uma sessão MARS se torna uma transação no escopo do lote. Uma transação no escopo do lote não confirmada ou revertida quando um lote é concluído é revertida automaticamente pelo SQL Server.</a:t>
            </a:r>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no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escopo</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de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lote</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a:bodyPr>
          <a:lstStyle/>
          <a:p>
            <a:r>
              <a:rPr lang="pt-BR" dirty="0" smtClean="0"/>
              <a:t>Os modos de transação são gerenciados no nível de conexão. Se uma conexão for alterada de um modo de transação para outro, isso não terá nenhum efeito nos modos de transação de qualquer outra conexão.</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Finalizando</a:t>
            </a:r>
            <a:r>
              <a:rPr lang="en-US" dirty="0" smtClean="0"/>
              <a:t>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4953000"/>
          </a:xfrm>
        </p:spPr>
        <p:txBody>
          <a:bodyPr>
            <a:normAutofit fontScale="77500" lnSpcReduction="20000"/>
          </a:bodyPr>
          <a:lstStyle/>
          <a:p>
            <a:r>
              <a:rPr lang="pt-BR" dirty="0" smtClean="0"/>
              <a:t>Você pode finalizar transações com uma instrução COMMIT ou ROLLBACK ou por uma função de API.</a:t>
            </a:r>
          </a:p>
          <a:p>
            <a:endParaRPr lang="pt-BR" dirty="0" smtClean="0"/>
          </a:p>
          <a:p>
            <a:r>
              <a:rPr lang="pt-BR" dirty="0" smtClean="0"/>
              <a:t>COMMIT Se uma transação for concluída com êxito, confirme-a. Uma instrução COMMIT garante que todas as modificações na transação fazem parte permanente do banco de dados. Um COMMIT também libera recursos, como bloqueios, usados pela transação.</a:t>
            </a:r>
          </a:p>
          <a:p>
            <a:endParaRPr lang="pt-BR" dirty="0" smtClean="0"/>
          </a:p>
          <a:p>
            <a:r>
              <a:rPr lang="pt-BR" dirty="0" smtClean="0"/>
              <a:t>ROLLBACK Se ocorrer um erro em uma transação ou se o usuário decidir cancelá-la, reverta a transação. Uma instrução ROLLBACK desfaz todas as modificações feitas na transação retornando os dados ao estado anterior ao início da transação. Um ROLLBACK também libera recursos usados pela transação.</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Especificando</a:t>
            </a:r>
            <a:r>
              <a:rPr lang="en-US" dirty="0" smtClean="0"/>
              <a:t> </a:t>
            </a:r>
            <a:r>
              <a:rPr lang="en-US" dirty="0" err="1" smtClean="0"/>
              <a:t>os</a:t>
            </a:r>
            <a:r>
              <a:rPr lang="en-US" dirty="0" smtClean="0"/>
              <a:t> </a:t>
            </a:r>
            <a:r>
              <a:rPr lang="en-US" dirty="0" err="1" smtClean="0"/>
              <a:t>limites</a:t>
            </a:r>
            <a:r>
              <a:rPr lang="en-US" dirty="0" smtClean="0"/>
              <a:t> de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p:txBody>
          <a:bodyPr>
            <a:normAutofit fontScale="92500" lnSpcReduction="10000"/>
          </a:bodyPr>
          <a:lstStyle/>
          <a:p>
            <a:r>
              <a:rPr lang="pt-BR" dirty="0" smtClean="0"/>
              <a:t>Você pode identificar quando as transações Mecanismo de Banco de Dados são iniciadas e finalizadas com </a:t>
            </a:r>
            <a:r>
              <a:rPr lang="pt-BR" b="1" dirty="0" smtClean="0"/>
              <a:t>instruções </a:t>
            </a:r>
            <a:r>
              <a:rPr lang="pt-BR" b="1" dirty="0" err="1" smtClean="0"/>
              <a:t>Transact-SQL</a:t>
            </a:r>
            <a:r>
              <a:rPr lang="pt-BR" b="1" dirty="0" smtClean="0"/>
              <a:t> </a:t>
            </a:r>
            <a:r>
              <a:rPr lang="pt-BR" dirty="0" smtClean="0"/>
              <a:t>ou </a:t>
            </a:r>
            <a:r>
              <a:rPr lang="pt-BR" b="1" dirty="0" smtClean="0"/>
              <a:t>funções e métodos de API</a:t>
            </a:r>
            <a:r>
              <a:rPr lang="pt-BR" dirty="0" smtClean="0"/>
              <a:t>.</a:t>
            </a:r>
          </a:p>
          <a:p>
            <a:r>
              <a:rPr lang="pt-BR" dirty="0" smtClean="0"/>
              <a:t>Instruções </a:t>
            </a:r>
            <a:r>
              <a:rPr lang="pt-BR" dirty="0" err="1" smtClean="0"/>
              <a:t>Transact-SQL</a:t>
            </a:r>
            <a:r>
              <a:rPr lang="pt-BR" dirty="0" smtClean="0"/>
              <a:t> </a:t>
            </a:r>
          </a:p>
          <a:p>
            <a:pPr lvl="1"/>
            <a:r>
              <a:rPr lang="pt-BR" dirty="0" smtClean="0"/>
              <a:t>Use as instruções BEGIN TRANSACTION, COMMIT TRANSACTION, COMMIT WORK, ROLLBACK TRANSACTION, ROLLBACK WORK e SET IMPLICIT_TRANSACTIONS para delinear transações. Elas são usadas principalmente em aplicativos </a:t>
            </a:r>
            <a:r>
              <a:rPr lang="pt-BR" dirty="0" err="1" smtClean="0"/>
              <a:t>DB-Library</a:t>
            </a:r>
            <a:r>
              <a:rPr lang="pt-BR" dirty="0" smtClean="0"/>
              <a:t> e em scripts </a:t>
            </a:r>
            <a:r>
              <a:rPr lang="pt-BR" dirty="0" err="1" smtClean="0"/>
              <a:t>Transact-SQL</a:t>
            </a:r>
            <a:r>
              <a:rPr lang="pt-BR" dirty="0" smtClean="0"/>
              <a:t>, como os scripts executados usando o utilitário de </a:t>
            </a:r>
            <a:r>
              <a:rPr lang="pt-BR" dirty="0" err="1" smtClean="0"/>
              <a:t>prompt</a:t>
            </a:r>
            <a:r>
              <a:rPr lang="pt-BR" dirty="0" smtClean="0"/>
              <a:t> de comando </a:t>
            </a:r>
            <a:r>
              <a:rPr lang="pt-BR" dirty="0" err="1" smtClean="0"/>
              <a:t>osql</a:t>
            </a:r>
            <a:r>
              <a:rPr lang="pt-BR" dirty="0" smtClean="0"/>
              <a:t>.</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Espaço Reservado para Conteúdo 2"/>
          <p:cNvSpPr>
            <a:spLocks noGrp="1"/>
          </p:cNvSpPr>
          <p:nvPr>
            <p:ph sz="quarter" idx="1"/>
          </p:nvPr>
        </p:nvSpPr>
        <p:spPr/>
        <p:txBody>
          <a:bodyPr/>
          <a:lstStyle/>
          <a:p>
            <a:pPr>
              <a:buNone/>
            </a:pPr>
            <a:r>
              <a:rPr lang="en-US" dirty="0" err="1" smtClean="0"/>
              <a:t>Fonte</a:t>
            </a:r>
            <a:r>
              <a:rPr lang="en-US" dirty="0" smtClean="0"/>
              <a:t>: Material de </a:t>
            </a:r>
            <a:r>
              <a:rPr lang="en-US" dirty="0" err="1" smtClean="0"/>
              <a:t>referência</a:t>
            </a:r>
            <a:r>
              <a:rPr lang="en-US" dirty="0" smtClean="0"/>
              <a:t> do SQL Server 2008 R2, </a:t>
            </a:r>
            <a:r>
              <a:rPr lang="en-US" dirty="0" err="1" smtClean="0"/>
              <a:t>disponível</a:t>
            </a:r>
            <a:r>
              <a:rPr lang="en-US" dirty="0" smtClean="0"/>
              <a:t> </a:t>
            </a:r>
            <a:r>
              <a:rPr lang="en-US" dirty="0" err="1" smtClean="0"/>
              <a:t>em</a:t>
            </a:r>
            <a:r>
              <a:rPr lang="en-US" dirty="0" smtClean="0"/>
              <a:t>: http://msdn.microsoft.com/pt-br/library/bb418439%28v=SQL.10%29.aspx</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Especificando</a:t>
            </a:r>
            <a:r>
              <a:rPr lang="en-US" dirty="0" smtClean="0"/>
              <a:t> </a:t>
            </a:r>
            <a:r>
              <a:rPr lang="en-US" dirty="0" err="1" smtClean="0"/>
              <a:t>os</a:t>
            </a:r>
            <a:r>
              <a:rPr lang="en-US" dirty="0" smtClean="0"/>
              <a:t> </a:t>
            </a:r>
            <a:r>
              <a:rPr lang="en-US" dirty="0" err="1" smtClean="0"/>
              <a:t>limites</a:t>
            </a:r>
            <a:r>
              <a:rPr lang="en-US" dirty="0" smtClean="0"/>
              <a:t> de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4876800"/>
          </a:xfrm>
        </p:spPr>
        <p:txBody>
          <a:bodyPr>
            <a:normAutofit fontScale="77500" lnSpcReduction="20000"/>
          </a:bodyPr>
          <a:lstStyle/>
          <a:p>
            <a:r>
              <a:rPr lang="pt-BR" dirty="0" smtClean="0"/>
              <a:t>Funções e métodos de API </a:t>
            </a:r>
          </a:p>
          <a:p>
            <a:pPr lvl="1"/>
            <a:r>
              <a:rPr lang="pt-BR" dirty="0" smtClean="0"/>
              <a:t>As </a:t>
            </a:r>
            <a:r>
              <a:rPr lang="pt-BR" dirty="0" err="1" smtClean="0"/>
              <a:t>APIs</a:t>
            </a:r>
            <a:r>
              <a:rPr lang="pt-BR" dirty="0" smtClean="0"/>
              <a:t> de banco de dados como ODBC, OLE DB, ADO e o </a:t>
            </a:r>
            <a:r>
              <a:rPr lang="pt-BR" dirty="0" err="1" smtClean="0"/>
              <a:t>namespace</a:t>
            </a:r>
            <a:r>
              <a:rPr lang="pt-BR" dirty="0" smtClean="0"/>
              <a:t> do </a:t>
            </a:r>
            <a:r>
              <a:rPr lang="pt-BR" dirty="0" err="1" smtClean="0"/>
              <a:t>SQLClient</a:t>
            </a:r>
            <a:r>
              <a:rPr lang="pt-BR" dirty="0" smtClean="0"/>
              <a:t> do .NET Framework contêm funções ou métodos usados para delinear transações. Elas são os mecanismos principais usados para controlar transações em um aplicativo Mecanismo de Banco de Dados.</a:t>
            </a:r>
          </a:p>
          <a:p>
            <a:endParaRPr lang="pt-BR" dirty="0" smtClean="0"/>
          </a:p>
          <a:p>
            <a:r>
              <a:rPr lang="pt-BR" dirty="0" smtClean="0"/>
              <a:t>Cada transação deve ser gerenciada por apenas um desses métodos. Usar ambos os métodos na mesma transação pode levar a resultados indefinidos. Por exemplo, você não deve iniciar uma transação usando as funções de API ODBC e, depois, usar a instrução COMMIT do </a:t>
            </a:r>
            <a:r>
              <a:rPr lang="pt-BR" dirty="0" err="1" smtClean="0"/>
              <a:t>Transact-SQL</a:t>
            </a:r>
            <a:r>
              <a:rPr lang="pt-BR" dirty="0" smtClean="0"/>
              <a:t> para concluir a transação. Isso não notificaria o </a:t>
            </a:r>
            <a:r>
              <a:rPr lang="pt-BR" dirty="0" err="1" smtClean="0"/>
              <a:t>driver</a:t>
            </a:r>
            <a:r>
              <a:rPr lang="pt-BR" dirty="0" smtClean="0"/>
              <a:t> ODBC SQL Server de que a transação está confirmada. Nesse caso, use a função </a:t>
            </a:r>
            <a:r>
              <a:rPr lang="pt-BR" dirty="0" err="1" smtClean="0"/>
              <a:t>SQLEndTran</a:t>
            </a:r>
            <a:r>
              <a:rPr lang="pt-BR" dirty="0" smtClean="0"/>
              <a:t> de ODBC para finalizar a transação.</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Erros</a:t>
            </a:r>
            <a:r>
              <a:rPr lang="en-US" dirty="0" smtClean="0"/>
              <a:t> </a:t>
            </a:r>
            <a:r>
              <a:rPr lang="en-US" dirty="0" err="1" smtClean="0"/>
              <a:t>durante</a:t>
            </a:r>
            <a:r>
              <a:rPr lang="en-US" dirty="0" smtClean="0"/>
              <a:t> o </a:t>
            </a:r>
            <a:r>
              <a:rPr lang="en-US" dirty="0" err="1" smtClean="0"/>
              <a:t>processo</a:t>
            </a:r>
            <a:r>
              <a:rPr lang="en-US" dirty="0" smtClean="0"/>
              <a:t> de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5105400"/>
          </a:xfrm>
        </p:spPr>
        <p:txBody>
          <a:bodyPr>
            <a:normAutofit fontScale="77500" lnSpcReduction="20000"/>
          </a:bodyPr>
          <a:lstStyle/>
          <a:p>
            <a:r>
              <a:rPr lang="pt-BR" dirty="0" smtClean="0"/>
              <a:t>Se um erro impedir a conclusão bem-sucedida de uma transação, o SQL Server reverterá automaticamente a transação e liberará todos os recursos usados por ela. </a:t>
            </a:r>
          </a:p>
          <a:p>
            <a:endParaRPr lang="pt-BR" dirty="0" smtClean="0"/>
          </a:p>
          <a:p>
            <a:r>
              <a:rPr lang="pt-BR" dirty="0" smtClean="0"/>
              <a:t>Se a conexão de rede do cliente com uma instância do Mecanismo de Banco de Dados for interrompida, quaisquer transações pendentes para a conexão serão revertidas quando a rede notificar a instância sobre a interrupção. </a:t>
            </a:r>
          </a:p>
          <a:p>
            <a:endParaRPr lang="pt-BR" dirty="0" smtClean="0"/>
          </a:p>
          <a:p>
            <a:r>
              <a:rPr lang="pt-BR" dirty="0" smtClean="0"/>
              <a:t>Se o aplicativo cliente falhar ou se o computador cliente for desligado ou reiniciado, isso também interromperá a conexão e a instância do Mecanismo de Banco de Dados reverterá quaisquer conexões pendentes quando a rede notificar a interrupção. </a:t>
            </a:r>
          </a:p>
          <a:p>
            <a:endParaRPr lang="pt-BR" dirty="0" smtClean="0"/>
          </a:p>
          <a:p>
            <a:r>
              <a:rPr lang="pt-BR" dirty="0" smtClean="0"/>
              <a:t>Se o cliente fizer </a:t>
            </a:r>
            <a:r>
              <a:rPr lang="pt-BR" i="1" dirty="0" err="1" smtClean="0"/>
              <a:t>logoff</a:t>
            </a:r>
            <a:r>
              <a:rPr lang="pt-BR" dirty="0" smtClean="0"/>
              <a:t> do aplicativo, quaisquer transações pendentes serão revertidas.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Erros</a:t>
            </a:r>
            <a:r>
              <a:rPr lang="en-US" dirty="0" smtClean="0"/>
              <a:t> </a:t>
            </a:r>
            <a:r>
              <a:rPr lang="en-US" dirty="0" err="1" smtClean="0"/>
              <a:t>durante</a:t>
            </a:r>
            <a:r>
              <a:rPr lang="en-US" dirty="0" smtClean="0"/>
              <a:t> o </a:t>
            </a:r>
            <a:r>
              <a:rPr lang="en-US" dirty="0" err="1" smtClean="0"/>
              <a:t>processo</a:t>
            </a:r>
            <a:r>
              <a:rPr lang="en-US" dirty="0" smtClean="0"/>
              <a:t> de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5105400"/>
          </a:xfrm>
        </p:spPr>
        <p:txBody>
          <a:bodyPr>
            <a:normAutofit fontScale="77500" lnSpcReduction="20000"/>
          </a:bodyPr>
          <a:lstStyle/>
          <a:p>
            <a:r>
              <a:rPr lang="pt-BR" dirty="0" smtClean="0"/>
              <a:t>Se ocorrer um erro de instrução de tempo de execução (como uma violação de restrição) em um lote, o comportamento padrão no Mecanismo de Banco de Dados será reverter somente a instrução que gerou o erro. Você pode alterar esse comportamento usando a instrução SET XACT_ABORT. Depois que SET XACT_ABORT ON for executada, qualquer erro de instrução em tempo de execução fará com que a transação atual seja revertida. Os erros de compilação, como erros de sintaxe, não são afetados por SET XACT_ABORT. </a:t>
            </a:r>
          </a:p>
          <a:p>
            <a:endParaRPr lang="pt-BR" dirty="0" smtClean="0"/>
          </a:p>
          <a:p>
            <a:r>
              <a:rPr lang="pt-BR" dirty="0" smtClean="0"/>
              <a:t>Quando ocorrerem erros, a ação corretiva (COMMIT ou ROLLBACK) deverá ser incluída em um código de aplicativo. Uma ferramenta eficiente para processar erros, inclusive aqueles em transações, é a construção TRY...CATCH no </a:t>
            </a:r>
            <a:r>
              <a:rPr lang="pt-BR" dirty="0" err="1" smtClean="0"/>
              <a:t>Transact-SQL</a:t>
            </a:r>
            <a:r>
              <a:rPr lang="pt-BR" dirty="0" smtClean="0"/>
              <a:t>. </a:t>
            </a:r>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Transações distribuídas abrangem </a:t>
            </a:r>
            <a:r>
              <a:rPr lang="pt-BR" b="1" dirty="0" smtClean="0"/>
              <a:t>dois ou mais </a:t>
            </a:r>
            <a:r>
              <a:rPr lang="pt-BR" dirty="0" smtClean="0"/>
              <a:t>servidores conhecidos como </a:t>
            </a:r>
            <a:r>
              <a:rPr lang="pt-BR" b="1" dirty="0" smtClean="0"/>
              <a:t>gerenciadores de recursos</a:t>
            </a:r>
            <a:r>
              <a:rPr lang="pt-BR" dirty="0" smtClean="0"/>
              <a:t>. O gerenciamento da transação deve ser coordenado entre os gerenciadores de recursos por um componente de servidor chamado de gerenciador de transações. </a:t>
            </a:r>
          </a:p>
          <a:p>
            <a:r>
              <a:rPr lang="pt-BR" dirty="0" smtClean="0"/>
              <a:t>Cada instância do Mecanismo de banco de dados do SQL Server pode operar como um gerenciador de recursos em transações distribuídas coordenadas por gerenciadores de transações, como o MS DTC (Coordenador de Transações Distribuídas da Microsoft), ou outros gerenciadores de transações que dão suporte à especificação XA do Open </a:t>
            </a:r>
            <a:r>
              <a:rPr lang="pt-BR" dirty="0" err="1" smtClean="0"/>
              <a:t>Group</a:t>
            </a:r>
            <a:r>
              <a:rPr lang="pt-BR" dirty="0" smtClean="0"/>
              <a:t> para processamento de transações distribuídas.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p:txBody>
          <a:bodyPr>
            <a:normAutofit/>
          </a:bodyPr>
          <a:lstStyle/>
          <a:p>
            <a:r>
              <a:rPr lang="pt-BR" dirty="0" smtClean="0"/>
              <a:t>Uma transação em uma instância única do Mecanismo de Banco de Dados que abrange dois ou mais bancos de dados é, de fato, uma transação distribuída. A instância gerencia a transação distribuída internamente. Para o usuário, ela opera como uma transação local.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a:xfrm>
            <a:off x="612648" y="1600200"/>
            <a:ext cx="8153400" cy="4876800"/>
          </a:xfrm>
        </p:spPr>
        <p:txBody>
          <a:bodyPr>
            <a:normAutofit fontScale="85000" lnSpcReduction="10000"/>
          </a:bodyPr>
          <a:lstStyle/>
          <a:p>
            <a:r>
              <a:rPr lang="pt-BR" dirty="0" smtClean="0"/>
              <a:t>No aplicativo, uma transação distribuída é gerenciada da mesma forma como uma transação local. </a:t>
            </a:r>
            <a:endParaRPr lang="pt-BR" dirty="0" smtClean="0"/>
          </a:p>
          <a:p>
            <a:r>
              <a:rPr lang="pt-BR" dirty="0" smtClean="0"/>
              <a:t>No </a:t>
            </a:r>
            <a:r>
              <a:rPr lang="pt-BR" dirty="0" smtClean="0"/>
              <a:t>final da transação, o aplicativo solicita que a transação seja confirmada ou revertida. </a:t>
            </a:r>
            <a:endParaRPr lang="pt-BR" dirty="0" smtClean="0"/>
          </a:p>
          <a:p>
            <a:r>
              <a:rPr lang="pt-BR" dirty="0" smtClean="0"/>
              <a:t>Uma </a:t>
            </a:r>
            <a:r>
              <a:rPr lang="pt-BR" dirty="0" smtClean="0"/>
              <a:t>confirmação distribuída deve ser gerenciada de forma diferenciada pelo gerenciador de transações para minimizar o risco de que uma falha de rede possa resultar em alguns gerenciadores de recurso que confirmam com êxito enquanto outros revertem a transação</a:t>
            </a:r>
            <a:r>
              <a:rPr lang="pt-BR" dirty="0" smtClean="0"/>
              <a:t>.</a:t>
            </a:r>
          </a:p>
          <a:p>
            <a:r>
              <a:rPr lang="pt-BR" dirty="0" smtClean="0"/>
              <a:t>Isso </a:t>
            </a:r>
            <a:r>
              <a:rPr lang="pt-BR" dirty="0" smtClean="0"/>
              <a:t>é obtido pelo gerenciamento do processo de confirmação em duas fases (a fase de preparação e a fase de confirmação), o que é conhecido como um protocolo 2PC.</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Transação</a:t>
            </a:r>
            <a:r>
              <a:rPr lang="en-US" dirty="0" smtClean="0"/>
              <a:t> </a:t>
            </a:r>
            <a:r>
              <a:rPr lang="en-US" dirty="0" err="1" smtClean="0"/>
              <a:t>Distribuida</a:t>
            </a:r>
            <a:endParaRPr lang="en-US" dirty="0"/>
          </a:p>
        </p:txBody>
      </p:sp>
      <p:sp>
        <p:nvSpPr>
          <p:cNvPr id="3" name="Espaço Reservado para Conteúdo 2"/>
          <p:cNvSpPr>
            <a:spLocks noGrp="1"/>
          </p:cNvSpPr>
          <p:nvPr>
            <p:ph sz="quarter" idx="1"/>
          </p:nvPr>
        </p:nvSpPr>
        <p:spPr>
          <a:xfrm>
            <a:off x="612648" y="2133600"/>
            <a:ext cx="8153400" cy="3962400"/>
          </a:xfrm>
        </p:spPr>
        <p:txBody>
          <a:bodyPr>
            <a:normAutofit fontScale="92500" lnSpcReduction="10000"/>
          </a:bodyPr>
          <a:lstStyle/>
          <a:p>
            <a:r>
              <a:rPr lang="pt-BR" dirty="0" smtClean="0"/>
              <a:t>Quando o gerenciador de transações recebe uma solicitação de confirmação, ele envia um comando de preparação a todos os gerenciadores de recursos envolvidos na transação. Cada gerenciador executa todas as ações necessárias para tornar a transação durável, e todos os buffers que mantêm imagens de </a:t>
            </a:r>
            <a:r>
              <a:rPr lang="pt-BR" dirty="0" err="1" smtClean="0"/>
              <a:t>log</a:t>
            </a:r>
            <a:r>
              <a:rPr lang="pt-BR" dirty="0" smtClean="0"/>
              <a:t> da transação são liberados no disco. À medida que cada gerenciador de recursos conclui a fase de preparação, ele retorna informações de êxito ou de falha ao gerenciador de transações.</a:t>
            </a:r>
            <a:endParaRPr lang="en-US" dirty="0"/>
          </a:p>
        </p:txBody>
      </p:sp>
      <p:sp>
        <p:nvSpPr>
          <p:cNvPr id="4" name="CaixaDeTexto 3"/>
          <p:cNvSpPr txBox="1"/>
          <p:nvPr/>
        </p:nvSpPr>
        <p:spPr>
          <a:xfrm>
            <a:off x="609600" y="1524000"/>
            <a:ext cx="2819400" cy="523220"/>
          </a:xfrm>
          <a:prstGeom prst="rect">
            <a:avLst/>
          </a:prstGeom>
          <a:noFill/>
        </p:spPr>
        <p:txBody>
          <a:bodyPr wrap="square" rtlCol="0">
            <a:spAutoFit/>
          </a:bodyPr>
          <a:lstStyle/>
          <a:p>
            <a:r>
              <a:rPr lang="en-US" sz="2800" dirty="0" err="1" smtClean="0">
                <a:solidFill>
                  <a:schemeClr val="accent2">
                    <a:lumMod val="50000"/>
                  </a:schemeClr>
                </a:solidFill>
              </a:rPr>
              <a:t>Fase</a:t>
            </a:r>
            <a:r>
              <a:rPr lang="en-US" sz="2800" dirty="0" smtClean="0">
                <a:solidFill>
                  <a:schemeClr val="accent2">
                    <a:lumMod val="50000"/>
                  </a:schemeClr>
                </a:solidFill>
              </a:rPr>
              <a:t> de </a:t>
            </a:r>
            <a:r>
              <a:rPr lang="en-US" sz="2800" dirty="0" err="1" smtClean="0">
                <a:solidFill>
                  <a:schemeClr val="accent2">
                    <a:lumMod val="50000"/>
                  </a:schemeClr>
                </a:solidFill>
              </a:rPr>
              <a:t>Preparo</a:t>
            </a:r>
            <a:endParaRPr lang="en-US" sz="2800" dirty="0">
              <a:solidFill>
                <a:schemeClr val="accent2">
                  <a:lumMod val="5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Transação</a:t>
            </a:r>
            <a:r>
              <a:rPr lang="en-US" dirty="0" smtClean="0"/>
              <a:t> </a:t>
            </a:r>
            <a:r>
              <a:rPr lang="en-US" dirty="0" err="1" smtClean="0"/>
              <a:t>Distribuida</a:t>
            </a:r>
            <a:endParaRPr lang="en-US" dirty="0"/>
          </a:p>
        </p:txBody>
      </p:sp>
      <p:sp>
        <p:nvSpPr>
          <p:cNvPr id="3" name="Espaço Reservado para Conteúdo 2"/>
          <p:cNvSpPr>
            <a:spLocks noGrp="1"/>
          </p:cNvSpPr>
          <p:nvPr>
            <p:ph sz="quarter" idx="1"/>
          </p:nvPr>
        </p:nvSpPr>
        <p:spPr>
          <a:xfrm>
            <a:off x="612648" y="2133600"/>
            <a:ext cx="8153400" cy="4419600"/>
          </a:xfrm>
        </p:spPr>
        <p:txBody>
          <a:bodyPr>
            <a:normAutofit fontScale="85000" lnSpcReduction="20000"/>
          </a:bodyPr>
          <a:lstStyle/>
          <a:p>
            <a:r>
              <a:rPr lang="pt-BR" dirty="0" smtClean="0"/>
              <a:t>Se o gerenciador de transações receber preparos bem-sucedidos de todos os gerenciadores de recursos, ele enviará comandos de confirmação a cada gerenciador de recursos. </a:t>
            </a:r>
          </a:p>
          <a:p>
            <a:r>
              <a:rPr lang="pt-BR" dirty="0" smtClean="0"/>
              <a:t>Em seguida, os gerenciadores de recursos podem concluir a confirmação. Se todos os gerenciadores de recursos relatarem uma confirmação bem-sucedida, o gerenciador de transações enviará uma notificação de êxito ao aplicativo. </a:t>
            </a:r>
          </a:p>
          <a:p>
            <a:r>
              <a:rPr lang="pt-BR" dirty="0" smtClean="0"/>
              <a:t>Se um gerenciador de recursos informar uma falha na preparação, o gerenciador de transações enviará um comando de reversão a cada gerenciador de recursos e indicará a falha da confirmação ao aplicativo.</a:t>
            </a:r>
            <a:endParaRPr lang="en-US" dirty="0"/>
          </a:p>
        </p:txBody>
      </p:sp>
      <p:sp>
        <p:nvSpPr>
          <p:cNvPr id="4" name="CaixaDeTexto 3"/>
          <p:cNvSpPr txBox="1"/>
          <p:nvPr/>
        </p:nvSpPr>
        <p:spPr>
          <a:xfrm>
            <a:off x="609600" y="1524000"/>
            <a:ext cx="4343400" cy="523220"/>
          </a:xfrm>
          <a:prstGeom prst="rect">
            <a:avLst/>
          </a:prstGeom>
          <a:noFill/>
        </p:spPr>
        <p:txBody>
          <a:bodyPr wrap="square" rtlCol="0">
            <a:spAutoFit/>
          </a:bodyPr>
          <a:lstStyle/>
          <a:p>
            <a:r>
              <a:rPr lang="en-US" sz="2800" dirty="0" err="1" smtClean="0">
                <a:solidFill>
                  <a:schemeClr val="accent2">
                    <a:lumMod val="50000"/>
                  </a:schemeClr>
                </a:solidFill>
              </a:rPr>
              <a:t>Fase</a:t>
            </a:r>
            <a:r>
              <a:rPr lang="en-US" sz="2800" dirty="0" smtClean="0">
                <a:solidFill>
                  <a:schemeClr val="accent2">
                    <a:lumMod val="50000"/>
                  </a:schemeClr>
                </a:solidFill>
              </a:rPr>
              <a:t> de </a:t>
            </a:r>
            <a:r>
              <a:rPr lang="en-US" sz="2800" dirty="0" err="1" smtClean="0">
                <a:solidFill>
                  <a:schemeClr val="accent2">
                    <a:lumMod val="50000"/>
                  </a:schemeClr>
                </a:solidFill>
              </a:rPr>
              <a:t>Confirmação</a:t>
            </a:r>
            <a:endParaRPr lang="en-US" sz="2800" dirty="0">
              <a:solidFill>
                <a:schemeClr val="accent2">
                  <a:lumMod val="50000"/>
                </a:schemeClr>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1600200"/>
            <a:ext cx="8153400" cy="4876800"/>
          </a:xfrm>
        </p:spPr>
        <p:txBody>
          <a:bodyPr>
            <a:normAutofit lnSpcReduction="10000"/>
          </a:bodyPr>
          <a:lstStyle/>
          <a:p>
            <a:r>
              <a:rPr lang="pt-BR" dirty="0" smtClean="0"/>
              <a:t>O gerenciamento incorreto de transações leva em geral a problemas de contenção e de desempenho em sistemas com muitos usuários. Conforme aumenta o número de usuários em um sistema, é importante ter aplicativos que utilizem as transações de maneira eficaz. </a:t>
            </a:r>
          </a:p>
          <a:p>
            <a:r>
              <a:rPr lang="pt-BR" dirty="0" smtClean="0"/>
              <a:t>O Mecanismo de banco de dados do SQL Server também dá suporte a </a:t>
            </a:r>
            <a:r>
              <a:rPr lang="pt-BR" b="1" dirty="0" err="1" smtClean="0"/>
              <a:t>aninhamento</a:t>
            </a:r>
            <a:r>
              <a:rPr lang="pt-BR" b="1" dirty="0" smtClean="0"/>
              <a:t> de transações</a:t>
            </a:r>
            <a:r>
              <a:rPr lang="pt-BR" dirty="0" smtClean="0"/>
              <a:t>, </a:t>
            </a:r>
            <a:r>
              <a:rPr lang="pt-BR" b="1" dirty="0" smtClean="0"/>
              <a:t>pontos de salvamento de transação</a:t>
            </a:r>
            <a:r>
              <a:rPr lang="pt-BR" dirty="0" smtClean="0"/>
              <a:t> e </a:t>
            </a:r>
            <a:r>
              <a:rPr lang="pt-BR" b="1" dirty="0" smtClean="0"/>
              <a:t>transações associadas</a:t>
            </a:r>
            <a:r>
              <a:rPr lang="pt-BR" dirty="0" smtClean="0"/>
              <a:t>, que oferecem aos programadores outras opções para gravar transações eficazes.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Explica como aninhar transações em procedimentos armazenados que podem ser chamados de sessões que podem ou não ter uma transação ativa.</a:t>
            </a:r>
          </a:p>
          <a:p>
            <a:endParaRPr lang="pt-BR" dirty="0" smtClean="0"/>
          </a:p>
          <a:p>
            <a:endParaRPr lang="pt-BR" dirty="0" smtClean="0"/>
          </a:p>
          <a:p>
            <a:endParaRPr lang="pt-BR" dirty="0" smtClean="0"/>
          </a:p>
          <a:p>
            <a:endParaRPr lang="pt-BR" dirty="0" smtClean="0"/>
          </a:p>
          <a:p>
            <a:r>
              <a:rPr lang="en-US" sz="1200" dirty="0" smtClean="0"/>
              <a:t>http://msdn.microsoft.com/pt-br/library/ms189336.aspx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err="1" smtClean="0">
                <a:solidFill>
                  <a:schemeClr val="accent2">
                    <a:lumMod val="50000"/>
                  </a:schemeClr>
                </a:solidFill>
              </a:rPr>
              <a:t>Aninhamento</a:t>
            </a:r>
            <a:r>
              <a:rPr lang="en-US" sz="2800" dirty="0" smtClean="0">
                <a:solidFill>
                  <a:schemeClr val="accent2">
                    <a:lumMod val="50000"/>
                  </a:schemeClr>
                </a:solidFill>
              </a:rPr>
              <a:t> de </a:t>
            </a:r>
            <a:r>
              <a:rPr lang="en-US" sz="2800" dirty="0" err="1" smtClean="0">
                <a:solidFill>
                  <a:schemeClr val="accent2">
                    <a:lumMod val="50000"/>
                  </a:schemeClr>
                </a:solidFill>
              </a:rPr>
              <a:t>transações</a:t>
            </a:r>
            <a:endParaRPr lang="en-US" sz="2800" dirty="0">
              <a:solidFill>
                <a:schemeClr val="accent2">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endParaRPr lang="en-US" dirty="0"/>
          </a:p>
        </p:txBody>
      </p:sp>
      <p:sp>
        <p:nvSpPr>
          <p:cNvPr id="3" name="Espaço Reservado para Conteúdo 2"/>
          <p:cNvSpPr>
            <a:spLocks noGrp="1"/>
          </p:cNvSpPr>
          <p:nvPr>
            <p:ph sz="quarter" idx="1"/>
          </p:nvPr>
        </p:nvSpPr>
        <p:spPr/>
        <p:txBody>
          <a:bodyPr/>
          <a:lstStyle/>
          <a:p>
            <a:r>
              <a:rPr lang="pt-BR" dirty="0" smtClean="0"/>
              <a:t>Uma transação é uma seqüência de operações executadas como uma única unidade lógica de trabalho. Uma unidade lógica de trabalho deve mostrar quatro propriedades, designadas pelas iniciais ACID (</a:t>
            </a:r>
            <a:r>
              <a:rPr lang="pt-BR" b="1" dirty="0" smtClean="0"/>
              <a:t>atomicidade</a:t>
            </a:r>
            <a:r>
              <a:rPr lang="pt-BR" dirty="0" smtClean="0"/>
              <a:t>, </a:t>
            </a:r>
            <a:r>
              <a:rPr lang="pt-BR" b="1" dirty="0" smtClean="0"/>
              <a:t>consistência</a:t>
            </a:r>
            <a:r>
              <a:rPr lang="pt-BR" dirty="0" smtClean="0"/>
              <a:t>, </a:t>
            </a:r>
            <a:r>
              <a:rPr lang="pt-BR" b="1" dirty="0" smtClean="0"/>
              <a:t>isolamento</a:t>
            </a:r>
            <a:r>
              <a:rPr lang="pt-BR" dirty="0" smtClean="0"/>
              <a:t> e </a:t>
            </a:r>
            <a:r>
              <a:rPr lang="pt-BR" b="1" dirty="0" smtClean="0"/>
              <a:t>durabilidade</a:t>
            </a:r>
            <a:r>
              <a:rPr lang="pt-BR" dirty="0" smtClean="0"/>
              <a:t>), para que seja qualificada como uma transação.</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Os pontos de salvamento oferecem um mecanismo de reversão de partes de uma transação.</a:t>
            </a:r>
          </a:p>
          <a:p>
            <a:endParaRPr lang="pt-BR" dirty="0" smtClean="0"/>
          </a:p>
          <a:p>
            <a:endParaRPr lang="pt-BR" dirty="0" smtClean="0"/>
          </a:p>
          <a:p>
            <a:endParaRPr lang="pt-BR" dirty="0" smtClean="0"/>
          </a:p>
          <a:p>
            <a:endParaRPr lang="pt-BR" dirty="0" smtClean="0"/>
          </a:p>
          <a:p>
            <a:endParaRPr lang="pt-BR" dirty="0" smtClean="0"/>
          </a:p>
          <a:p>
            <a:r>
              <a:rPr lang="en-US" sz="1200" dirty="0" smtClean="0"/>
              <a:t>http://msdn.microsoft.com/pt-br/library/ms178157.aspx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smtClean="0">
                <a:solidFill>
                  <a:schemeClr val="accent2">
                    <a:lumMod val="50000"/>
                  </a:schemeClr>
                </a:solidFill>
              </a:rPr>
              <a:t>Ponto de </a:t>
            </a:r>
            <a:r>
              <a:rPr lang="en-US" sz="2800" dirty="0" err="1" smtClean="0">
                <a:solidFill>
                  <a:schemeClr val="accent2">
                    <a:lumMod val="50000"/>
                  </a:schemeClr>
                </a:solidFill>
              </a:rPr>
              <a:t>salvamento</a:t>
            </a:r>
            <a:r>
              <a:rPr lang="en-US" sz="2800" dirty="0" smtClean="0">
                <a:solidFill>
                  <a:schemeClr val="accent2">
                    <a:lumMod val="50000"/>
                  </a:schemeClr>
                </a:solidFill>
              </a:rPr>
              <a:t> de </a:t>
            </a:r>
            <a:r>
              <a:rPr lang="en-US" sz="2800" dirty="0" err="1" smtClean="0">
                <a:solidFill>
                  <a:schemeClr val="accent2">
                    <a:lumMod val="50000"/>
                  </a:schemeClr>
                </a:solidFill>
              </a:rPr>
              <a:t>uma</a:t>
            </a:r>
            <a:r>
              <a:rPr lang="en-US" sz="2800" dirty="0" smtClean="0">
                <a:solidFill>
                  <a:schemeClr val="accent2">
                    <a:lumMod val="50000"/>
                  </a:schemeClr>
                </a:solidFill>
              </a:rPr>
              <a:t> </a:t>
            </a:r>
            <a:r>
              <a:rPr lang="en-US" sz="2800" dirty="0" err="1" smtClean="0">
                <a:solidFill>
                  <a:schemeClr val="accent2">
                    <a:lumMod val="50000"/>
                  </a:schemeClr>
                </a:solidFill>
              </a:rPr>
              <a:t>transação</a:t>
            </a:r>
            <a:endParaRPr lang="en-US" sz="2800" dirty="0">
              <a:solidFill>
                <a:schemeClr val="accent2">
                  <a:lumMod val="50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Duas sessões podem ser associadas, compartilhando uma transação comum e um conjunto de bloqueios.</a:t>
            </a:r>
            <a:endParaRPr lang="en-US" dirty="0" smtClean="0"/>
          </a:p>
          <a:p>
            <a:endParaRPr lang="en-US" dirty="0" smtClean="0"/>
          </a:p>
          <a:p>
            <a:endParaRPr lang="en-US" dirty="0" smtClean="0"/>
          </a:p>
          <a:p>
            <a:endParaRPr lang="en-US" dirty="0" smtClean="0"/>
          </a:p>
          <a:p>
            <a:endParaRPr lang="en-US" dirty="0" smtClean="0"/>
          </a:p>
          <a:p>
            <a:r>
              <a:rPr lang="en-US" sz="1200" dirty="0" smtClean="0"/>
              <a:t>http://msdn.microsoft.com/pt-br/library/ms177480.aspx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err="1" smtClean="0">
                <a:solidFill>
                  <a:schemeClr val="accent2">
                    <a:lumMod val="50000"/>
                  </a:schemeClr>
                </a:solidFill>
              </a:rPr>
              <a:t>Usando</a:t>
            </a:r>
            <a:r>
              <a:rPr lang="en-US" sz="2800" dirty="0" smtClean="0">
                <a:solidFill>
                  <a:schemeClr val="accent2">
                    <a:lumMod val="50000"/>
                  </a:schemeClr>
                </a:solidFill>
              </a:rPr>
              <a:t> </a:t>
            </a:r>
            <a:r>
              <a:rPr lang="en-US" sz="2800" dirty="0" err="1" smtClean="0">
                <a:solidFill>
                  <a:schemeClr val="accent2">
                    <a:lumMod val="50000"/>
                  </a:schemeClr>
                </a:solidFill>
              </a:rPr>
              <a:t>sessões</a:t>
            </a:r>
            <a:r>
              <a:rPr lang="en-US" sz="2800" dirty="0" smtClean="0">
                <a:solidFill>
                  <a:schemeClr val="accent2">
                    <a:lumMod val="50000"/>
                  </a:schemeClr>
                </a:solidFill>
              </a:rPr>
              <a:t> </a:t>
            </a:r>
            <a:r>
              <a:rPr lang="en-US" sz="2800" dirty="0" err="1" smtClean="0">
                <a:solidFill>
                  <a:schemeClr val="accent2">
                    <a:lumMod val="50000"/>
                  </a:schemeClr>
                </a:solidFill>
              </a:rPr>
              <a:t>associadas</a:t>
            </a:r>
            <a:endParaRPr lang="en-US" sz="2800" dirty="0">
              <a:solidFill>
                <a:schemeClr val="accent2">
                  <a:lumMod val="50000"/>
                </a:schemeClr>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A escolha de um nível de isolamento define como a sessão atual é isolada de atualizações executadas por outras sessões.</a:t>
            </a:r>
          </a:p>
          <a:p>
            <a:endParaRPr lang="pt-BR" dirty="0" smtClean="0"/>
          </a:p>
          <a:p>
            <a:endParaRPr lang="pt-BR" dirty="0" smtClean="0"/>
          </a:p>
          <a:p>
            <a:endParaRPr lang="pt-BR" dirty="0" smtClean="0"/>
          </a:p>
          <a:p>
            <a:endParaRPr lang="pt-BR" dirty="0" smtClean="0"/>
          </a:p>
          <a:p>
            <a:r>
              <a:rPr lang="en-US" sz="1200" dirty="0" smtClean="0"/>
              <a:t>http://msdn.microsoft.com/pt-br/library/ms189542.aspx</a:t>
            </a:r>
            <a:endParaRPr lang="en-US" sz="1200" dirty="0"/>
          </a:p>
        </p:txBody>
      </p:sp>
      <p:sp>
        <p:nvSpPr>
          <p:cNvPr id="4" name="CaixaDeTexto 3"/>
          <p:cNvSpPr txBox="1"/>
          <p:nvPr/>
        </p:nvSpPr>
        <p:spPr>
          <a:xfrm>
            <a:off x="609600" y="1600200"/>
            <a:ext cx="7772400" cy="523220"/>
          </a:xfrm>
          <a:prstGeom prst="rect">
            <a:avLst/>
          </a:prstGeom>
          <a:noFill/>
        </p:spPr>
        <p:txBody>
          <a:bodyPr wrap="square" rtlCol="0">
            <a:spAutoFit/>
          </a:bodyPr>
          <a:lstStyle/>
          <a:p>
            <a:r>
              <a:rPr lang="en-US" sz="2800" dirty="0" err="1" smtClean="0">
                <a:solidFill>
                  <a:schemeClr val="accent2">
                    <a:lumMod val="50000"/>
                  </a:schemeClr>
                </a:solidFill>
              </a:rPr>
              <a:t>Ajustando</a:t>
            </a:r>
            <a:r>
              <a:rPr lang="en-US" sz="2800" dirty="0" smtClean="0">
                <a:solidFill>
                  <a:schemeClr val="accent2">
                    <a:lumMod val="50000"/>
                  </a:schemeClr>
                </a:solidFill>
              </a:rPr>
              <a:t> o </a:t>
            </a:r>
            <a:r>
              <a:rPr lang="en-US" sz="2800" dirty="0" err="1" smtClean="0">
                <a:solidFill>
                  <a:schemeClr val="accent2">
                    <a:lumMod val="50000"/>
                  </a:schemeClr>
                </a:solidFill>
              </a:rPr>
              <a:t>nível</a:t>
            </a:r>
            <a:r>
              <a:rPr lang="en-US" sz="2800" dirty="0" smtClean="0">
                <a:solidFill>
                  <a:schemeClr val="accent2">
                    <a:lumMod val="50000"/>
                  </a:schemeClr>
                </a:solidFill>
              </a:rPr>
              <a:t> de </a:t>
            </a:r>
            <a:r>
              <a:rPr lang="en-US" sz="2800" dirty="0" err="1" smtClean="0">
                <a:solidFill>
                  <a:schemeClr val="accent2">
                    <a:lumMod val="50000"/>
                  </a:schemeClr>
                </a:solidFill>
              </a:rPr>
              <a:t>isolamento</a:t>
            </a:r>
            <a:r>
              <a:rPr lang="en-US" sz="2800" dirty="0" smtClean="0">
                <a:solidFill>
                  <a:schemeClr val="accent2">
                    <a:lumMod val="50000"/>
                  </a:schemeClr>
                </a:solidFill>
              </a:rPr>
              <a:t> </a:t>
            </a:r>
            <a:r>
              <a:rPr lang="en-US" sz="2800" dirty="0" err="1" smtClean="0">
                <a:solidFill>
                  <a:schemeClr val="accent2">
                    <a:lumMod val="50000"/>
                  </a:schemeClr>
                </a:solidFill>
              </a:rPr>
              <a:t>da</a:t>
            </a:r>
            <a:r>
              <a:rPr lang="en-US" sz="2800" dirty="0" smtClean="0">
                <a:solidFill>
                  <a:schemeClr val="accent2">
                    <a:lumMod val="50000"/>
                  </a:schemeClr>
                </a:solidFill>
              </a:rPr>
              <a:t> </a:t>
            </a:r>
            <a:r>
              <a:rPr lang="en-US" sz="2800" dirty="0" err="1" smtClean="0">
                <a:solidFill>
                  <a:schemeClr val="accent2">
                    <a:lumMod val="50000"/>
                  </a:schemeClr>
                </a:solidFill>
              </a:rPr>
              <a:t>transação</a:t>
            </a:r>
            <a:endParaRPr lang="en-US" sz="2800" dirty="0">
              <a:solidFill>
                <a:schemeClr val="accent2">
                  <a:lumMod val="5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743200"/>
            <a:ext cx="8153400" cy="3733800"/>
          </a:xfrm>
        </p:spPr>
        <p:txBody>
          <a:bodyPr>
            <a:normAutofit/>
          </a:bodyPr>
          <a:lstStyle/>
          <a:p>
            <a:r>
              <a:rPr lang="pt-BR" dirty="0" smtClean="0"/>
              <a:t>Discute os comportamentos associados à reversão de uma transação de um procedimento armazenado ou gatilho.</a:t>
            </a:r>
          </a:p>
          <a:p>
            <a:endParaRPr lang="pt-BR" dirty="0" smtClean="0"/>
          </a:p>
          <a:p>
            <a:endParaRPr lang="pt-BR" dirty="0" smtClean="0"/>
          </a:p>
          <a:p>
            <a:endParaRPr lang="pt-BR" dirty="0" smtClean="0"/>
          </a:p>
          <a:p>
            <a:r>
              <a:rPr lang="en-US" sz="1200" dirty="0" smtClean="0"/>
              <a:t>http://msdn.microsoft.com/pt-br/library/ms187844.aspx</a:t>
            </a:r>
            <a:endParaRPr lang="en-US" sz="1200" dirty="0"/>
          </a:p>
        </p:txBody>
      </p:sp>
      <p:sp>
        <p:nvSpPr>
          <p:cNvPr id="4" name="CaixaDeTexto 3"/>
          <p:cNvSpPr txBox="1"/>
          <p:nvPr/>
        </p:nvSpPr>
        <p:spPr>
          <a:xfrm>
            <a:off x="609600" y="1600200"/>
            <a:ext cx="7772400" cy="954107"/>
          </a:xfrm>
          <a:prstGeom prst="rect">
            <a:avLst/>
          </a:prstGeom>
          <a:noFill/>
        </p:spPr>
        <p:txBody>
          <a:bodyPr wrap="square" rtlCol="0">
            <a:spAutoFit/>
          </a:bodyPr>
          <a:lstStyle/>
          <a:p>
            <a:r>
              <a:rPr lang="en-US" sz="2800" dirty="0" err="1" smtClean="0">
                <a:solidFill>
                  <a:schemeClr val="accent2">
                    <a:lumMod val="50000"/>
                  </a:schemeClr>
                </a:solidFill>
              </a:rPr>
              <a:t>Reversões</a:t>
            </a:r>
            <a:r>
              <a:rPr lang="en-US" sz="2800" dirty="0" smtClean="0">
                <a:solidFill>
                  <a:schemeClr val="accent2">
                    <a:lumMod val="50000"/>
                  </a:schemeClr>
                </a:solidFill>
              </a:rPr>
              <a:t> e </a:t>
            </a:r>
            <a:r>
              <a:rPr lang="en-US" sz="2800" dirty="0" err="1" smtClean="0">
                <a:solidFill>
                  <a:schemeClr val="accent2">
                    <a:lumMod val="50000"/>
                  </a:schemeClr>
                </a:solidFill>
              </a:rPr>
              <a:t>confirmações</a:t>
            </a:r>
            <a:r>
              <a:rPr lang="en-US" sz="2800" dirty="0" smtClean="0">
                <a:solidFill>
                  <a:schemeClr val="accent2">
                    <a:lumMod val="50000"/>
                  </a:schemeClr>
                </a:solidFill>
              </a:rPr>
              <a:t> </a:t>
            </a:r>
            <a:r>
              <a:rPr lang="en-US" sz="2800" dirty="0" err="1" smtClean="0">
                <a:solidFill>
                  <a:schemeClr val="accent2">
                    <a:lumMod val="50000"/>
                  </a:schemeClr>
                </a:solidFill>
              </a:rPr>
              <a:t>em</a:t>
            </a:r>
            <a:r>
              <a:rPr lang="en-US" sz="2800" dirty="0" smtClean="0">
                <a:solidFill>
                  <a:schemeClr val="accent2">
                    <a:lumMod val="50000"/>
                  </a:schemeClr>
                </a:solidFill>
              </a:rPr>
              <a:t> </a:t>
            </a:r>
            <a:r>
              <a:rPr lang="en-US" sz="2800" dirty="0" err="1" smtClean="0">
                <a:solidFill>
                  <a:schemeClr val="accent2">
                    <a:lumMod val="50000"/>
                  </a:schemeClr>
                </a:solidFill>
              </a:rPr>
              <a:t>procedimentos</a:t>
            </a:r>
            <a:r>
              <a:rPr lang="en-US" sz="2800" dirty="0" smtClean="0">
                <a:solidFill>
                  <a:schemeClr val="accent2">
                    <a:lumMod val="50000"/>
                  </a:schemeClr>
                </a:solidFill>
              </a:rPr>
              <a:t> </a:t>
            </a:r>
            <a:r>
              <a:rPr lang="en-US" sz="2800" dirty="0" err="1" smtClean="0">
                <a:solidFill>
                  <a:schemeClr val="accent2">
                    <a:lumMod val="50000"/>
                  </a:schemeClr>
                </a:solidFill>
              </a:rPr>
              <a:t>armazenadas</a:t>
            </a:r>
            <a:r>
              <a:rPr lang="en-US" sz="2800" dirty="0" smtClean="0">
                <a:solidFill>
                  <a:schemeClr val="accent2">
                    <a:lumMod val="50000"/>
                  </a:schemeClr>
                </a:solidFill>
              </a:rPr>
              <a:t> e </a:t>
            </a:r>
            <a:r>
              <a:rPr lang="en-US" sz="2800" dirty="0" err="1" smtClean="0">
                <a:solidFill>
                  <a:schemeClr val="accent2">
                    <a:lumMod val="50000"/>
                  </a:schemeClr>
                </a:solidFill>
              </a:rPr>
              <a:t>disparadores</a:t>
            </a:r>
            <a:endParaRPr lang="en-US" sz="2800" dirty="0">
              <a:solidFill>
                <a:schemeClr val="accent2">
                  <a:lumMod val="50000"/>
                </a:schemeClr>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743200"/>
            <a:ext cx="8153400" cy="3733800"/>
          </a:xfrm>
        </p:spPr>
        <p:txBody>
          <a:bodyPr>
            <a:normAutofit/>
          </a:bodyPr>
          <a:lstStyle/>
          <a:p>
            <a:endParaRPr lang="pt-BR" dirty="0" smtClean="0"/>
          </a:p>
          <a:p>
            <a:r>
              <a:rPr lang="pt-BR" dirty="0" smtClean="0"/>
              <a:t>Determinadas instruções não podem ser executadas em uma transação ativa.</a:t>
            </a:r>
          </a:p>
          <a:p>
            <a:endParaRPr lang="pt-BR" dirty="0" smtClean="0"/>
          </a:p>
          <a:p>
            <a:endParaRPr lang="pt-BR" dirty="0" smtClean="0"/>
          </a:p>
          <a:p>
            <a:endParaRPr lang="pt-BR" dirty="0" smtClean="0"/>
          </a:p>
          <a:p>
            <a:r>
              <a:rPr lang="pt-BR" sz="1200" dirty="0" smtClean="0"/>
              <a:t>http://msdn.microsoft.com/pt-br/library/ms191544.</a:t>
            </a:r>
            <a:r>
              <a:rPr lang="pt-BR" sz="1200" dirty="0" err="1" smtClean="0"/>
              <a:t>aspx</a:t>
            </a:r>
            <a:endParaRPr lang="pt-BR" sz="1200" dirty="0"/>
          </a:p>
        </p:txBody>
      </p:sp>
      <p:sp>
        <p:nvSpPr>
          <p:cNvPr id="4" name="CaixaDeTexto 3"/>
          <p:cNvSpPr txBox="1"/>
          <p:nvPr/>
        </p:nvSpPr>
        <p:spPr>
          <a:xfrm>
            <a:off x="609600" y="1600200"/>
            <a:ext cx="7772400" cy="523220"/>
          </a:xfrm>
          <a:prstGeom prst="rect">
            <a:avLst/>
          </a:prstGeom>
          <a:noFill/>
        </p:spPr>
        <p:txBody>
          <a:bodyPr wrap="square" rtlCol="0">
            <a:spAutoFit/>
          </a:bodyPr>
          <a:lstStyle/>
          <a:p>
            <a:r>
              <a:rPr lang="en-US" sz="2800" dirty="0" err="1" smtClean="0">
                <a:solidFill>
                  <a:schemeClr val="accent2">
                    <a:lumMod val="50000"/>
                  </a:schemeClr>
                </a:solidFill>
              </a:rPr>
              <a:t>Instruções</a:t>
            </a:r>
            <a:r>
              <a:rPr lang="en-US" sz="2800" dirty="0" smtClean="0">
                <a:solidFill>
                  <a:schemeClr val="accent2">
                    <a:lumMod val="50000"/>
                  </a:schemeClr>
                </a:solidFill>
              </a:rPr>
              <a:t> Transact-SQL </a:t>
            </a:r>
            <a:r>
              <a:rPr lang="en-US" sz="2800" dirty="0" err="1" smtClean="0">
                <a:solidFill>
                  <a:schemeClr val="accent2">
                    <a:lumMod val="50000"/>
                  </a:schemeClr>
                </a:solidFill>
              </a:rPr>
              <a:t>permitidas</a:t>
            </a:r>
            <a:r>
              <a:rPr lang="en-US" sz="2800" dirty="0" smtClean="0">
                <a:solidFill>
                  <a:schemeClr val="accent2">
                    <a:lumMod val="50000"/>
                  </a:schemeClr>
                </a:solidFill>
              </a:rPr>
              <a:t> </a:t>
            </a:r>
            <a:r>
              <a:rPr lang="en-US" sz="2800" dirty="0" err="1" smtClean="0">
                <a:solidFill>
                  <a:schemeClr val="accent2">
                    <a:lumMod val="50000"/>
                  </a:schemeClr>
                </a:solidFill>
              </a:rPr>
              <a:t>em</a:t>
            </a:r>
            <a:r>
              <a:rPr lang="en-US" sz="2800" dirty="0" smtClean="0">
                <a:solidFill>
                  <a:schemeClr val="accent2">
                    <a:lumMod val="50000"/>
                  </a:schemeClr>
                </a:solidFill>
              </a:rPr>
              <a:t> </a:t>
            </a:r>
            <a:r>
              <a:rPr lang="en-US" sz="2800" dirty="0" err="1" smtClean="0">
                <a:solidFill>
                  <a:schemeClr val="accent2">
                    <a:lumMod val="50000"/>
                  </a:schemeClr>
                </a:solidFill>
              </a:rPr>
              <a:t>transações</a:t>
            </a:r>
            <a:endParaRPr lang="en-US" sz="2800" dirty="0">
              <a:solidFill>
                <a:schemeClr val="accent2">
                  <a:lumMod val="50000"/>
                </a:schemeClr>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fontScale="85000" lnSpcReduction="10000"/>
          </a:bodyPr>
          <a:lstStyle/>
          <a:p>
            <a:endParaRPr lang="pt-BR" dirty="0" smtClean="0"/>
          </a:p>
          <a:p>
            <a:r>
              <a:rPr lang="pt-BR" sz="3200" dirty="0" smtClean="0"/>
              <a:t>É importante manter as transações tão curtas quanto possível. Quando uma transação é iniciada, um DBMS (Sistema de administração de banco de dados), deve manter muitos recursos, até o término da transação, para proteger as propriedades (ACID) de atomicidade, consistência, isolamento e durabilidade da transação. </a:t>
            </a:r>
          </a:p>
          <a:p>
            <a:r>
              <a:rPr lang="pt-BR" sz="3200" dirty="0" smtClean="0"/>
              <a:t>Se os dados forem modificados, as linhas modificadas devem ser protegidas com bloqueios exclusivos que evitem a leitura das linhas por qualquer outra transação, e os bloqueios exclusivos devem ser mantidos até que a transação seja confirmada ou revertida. </a:t>
            </a:r>
          </a:p>
          <a:p>
            <a:r>
              <a:rPr lang="pt-BR" sz="1200" dirty="0" smtClean="0"/>
              <a:t>http</a:t>
            </a:r>
            <a:r>
              <a:rPr lang="pt-BR" sz="1200" dirty="0" smtClean="0"/>
              <a:t>://msdn.microsoft.com/pt-br/library/ms187484.</a:t>
            </a:r>
            <a:r>
              <a:rPr lang="pt-BR" sz="1200" dirty="0" err="1" smtClean="0"/>
              <a:t>aspx</a:t>
            </a:r>
            <a:endParaRPr lang="pt-BR" sz="1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fontScale="85000" lnSpcReduction="10000"/>
          </a:bodyPr>
          <a:lstStyle/>
          <a:p>
            <a:endParaRPr lang="pt-BR" dirty="0" smtClean="0"/>
          </a:p>
          <a:p>
            <a:r>
              <a:rPr lang="pt-BR" sz="3200" dirty="0" smtClean="0"/>
              <a:t>Dependendo </a:t>
            </a:r>
            <a:r>
              <a:rPr lang="pt-BR" sz="3200" dirty="0" smtClean="0"/>
              <a:t>das configurações de nível de isolamento da transação, as instruções SELECT podem obter bloqueios que devem ser mantidos até que a transação esteja confirmada ou revertida. Especialmente em sistemas com muitos usuários, as transações devem ser mantidas tão curtas quanto possível para reduzir a contenção de bloqueios de recursos em conexões simultâneas. </a:t>
            </a:r>
          </a:p>
          <a:p>
            <a:r>
              <a:rPr lang="pt-BR" sz="3200" dirty="0" smtClean="0"/>
              <a:t>Transações longas e ineficazes podem não causar problemas com um número pequeno de usuários, mas são intoleráveis em um sistema com milhares de usuários.</a:t>
            </a:r>
          </a:p>
          <a:p>
            <a:r>
              <a:rPr lang="pt-BR" sz="1200" dirty="0" smtClean="0"/>
              <a:t>http://msdn.microsoft.com/pt-br/library/ms187484.</a:t>
            </a:r>
            <a:r>
              <a:rPr lang="pt-BR" sz="1200" dirty="0" err="1" smtClean="0"/>
              <a:t>aspx</a:t>
            </a:r>
            <a:endParaRPr lang="pt-BR" sz="1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a:bodyPr>
          <a:lstStyle/>
          <a:p>
            <a:r>
              <a:rPr lang="pt-BR" sz="2000" dirty="0" smtClean="0"/>
              <a:t>Não solicite entradas de usuários durante a </a:t>
            </a:r>
            <a:r>
              <a:rPr lang="pt-BR" sz="2000" dirty="0" smtClean="0"/>
              <a:t>transação.</a:t>
            </a:r>
          </a:p>
          <a:p>
            <a:pPr lvl="1"/>
            <a:r>
              <a:rPr lang="pt-BR" sz="2000" dirty="0" smtClean="0"/>
              <a:t>Obtenha </a:t>
            </a:r>
            <a:r>
              <a:rPr lang="pt-BR" sz="2000" dirty="0" smtClean="0"/>
              <a:t>todas as entradas necessárias da parte dos usuários antes do início de uma transação. </a:t>
            </a:r>
            <a:endParaRPr lang="pt-BR" sz="2000" dirty="0" smtClean="0"/>
          </a:p>
          <a:p>
            <a:pPr lvl="1"/>
            <a:r>
              <a:rPr lang="pt-BR" sz="2000" dirty="0" smtClean="0"/>
              <a:t>Caso seja</a:t>
            </a:r>
            <a:r>
              <a:rPr lang="pt-BR" sz="2000" dirty="0" smtClean="0"/>
              <a:t> </a:t>
            </a:r>
            <a:r>
              <a:rPr lang="pt-BR" sz="2000" dirty="0" smtClean="0"/>
              <a:t>necessária uma entrada adicional de usuário durante uma transação, reverta a transação atual e reinicie a transação depois que a entrada do usuário for fornecida. </a:t>
            </a:r>
            <a:r>
              <a:rPr lang="pt-BR" sz="2000" dirty="0" smtClean="0"/>
              <a:t> Mesmo </a:t>
            </a:r>
            <a:r>
              <a:rPr lang="pt-BR" sz="2000" dirty="0" smtClean="0"/>
              <a:t>que os usuários respondam imediatamente, a reação humana é muito mais lenta que a velocidade do computador. </a:t>
            </a:r>
            <a:endParaRPr lang="pt-BR" sz="2000" dirty="0" smtClean="0"/>
          </a:p>
          <a:p>
            <a:pPr lvl="1"/>
            <a:r>
              <a:rPr lang="pt-BR" sz="2000" dirty="0" smtClean="0"/>
              <a:t>Todos </a:t>
            </a:r>
            <a:r>
              <a:rPr lang="pt-BR" sz="2000" dirty="0" smtClean="0"/>
              <a:t>os recursos mantidos pela transação são retidos por um tempo extremamente longo, criando potencial para causar problemas de bloqueio. </a:t>
            </a:r>
            <a:endParaRPr lang="pt-BR" sz="2000" dirty="0" smtClean="0"/>
          </a:p>
          <a:p>
            <a:pPr lvl="1"/>
            <a:r>
              <a:rPr lang="pt-BR" sz="2000" dirty="0" smtClean="0"/>
              <a:t>Se </a:t>
            </a:r>
            <a:r>
              <a:rPr lang="pt-BR" sz="2000" dirty="0" smtClean="0"/>
              <a:t>os usuários não responderem, a transação permanecerá ativa, bloqueando recursos críticos até que eles respondam, o que pode não acontecer por vários minutos ou até mesmo horas</a:t>
            </a:r>
            <a:r>
              <a:rPr lang="pt-BR" sz="2000" dirty="0" smtClean="0"/>
              <a:t>.</a:t>
            </a:r>
            <a:endParaRPr lang="pt-BR" sz="2000" dirty="0" smtClean="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a:bodyPr>
          <a:lstStyle/>
          <a:p>
            <a:r>
              <a:rPr lang="pt-BR" sz="2000" dirty="0" smtClean="0"/>
              <a:t>Não </a:t>
            </a:r>
            <a:r>
              <a:rPr lang="pt-BR" sz="2000" dirty="0" smtClean="0"/>
              <a:t>abra uma transação enquanto estiver navegando pelos dados, se possível.</a:t>
            </a:r>
          </a:p>
          <a:p>
            <a:pPr indent="0">
              <a:buNone/>
            </a:pPr>
            <a:r>
              <a:rPr lang="pt-BR" sz="2000" dirty="0" smtClean="0"/>
              <a:t>As transações não devem ser iniciadas até que toda a análise preliminar de dados tenha terminado</a:t>
            </a:r>
            <a:r>
              <a:rPr lang="pt-BR" sz="2000" dirty="0" smtClean="0"/>
              <a:t>.</a:t>
            </a:r>
          </a:p>
          <a:p>
            <a:pPr indent="0">
              <a:buNone/>
            </a:pPr>
            <a:endParaRPr lang="pt-BR" sz="2000" dirty="0" smtClean="0"/>
          </a:p>
          <a:p>
            <a:r>
              <a:rPr lang="pt-BR" sz="2000" dirty="0" smtClean="0"/>
              <a:t>Mantenha a transação tão curta quanto possível.</a:t>
            </a:r>
          </a:p>
          <a:p>
            <a:pPr indent="0">
              <a:buNone/>
            </a:pPr>
            <a:r>
              <a:rPr lang="pt-BR" sz="2000" dirty="0" smtClean="0"/>
              <a:t>Depois de saber quais são as modificações que precisam ser feitas, inicie uma transação, execute as instruções de modificação e, em seguida, confirme ou reverta imediatamente. Só abra a transação quando for necessário.</a:t>
            </a:r>
            <a:endParaRPr lang="pt-BR"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676400"/>
            <a:ext cx="8153400" cy="5181600"/>
          </a:xfrm>
        </p:spPr>
        <p:txBody>
          <a:bodyPr>
            <a:normAutofit/>
          </a:bodyPr>
          <a:lstStyle/>
          <a:p>
            <a:r>
              <a:rPr lang="pt-BR" sz="2000" dirty="0" smtClean="0"/>
              <a:t>Para reduzir o bloqueio, considere usar um nível de isolamento de linha baseado em versão para consultas somente leitura. </a:t>
            </a:r>
            <a:endParaRPr lang="pt-BR" sz="2000" dirty="0" smtClean="0"/>
          </a:p>
          <a:p>
            <a:endParaRPr lang="pt-BR" sz="2000" dirty="0" smtClean="0"/>
          </a:p>
          <a:p>
            <a:r>
              <a:rPr lang="pt-BR" sz="2000" dirty="0" smtClean="0"/>
              <a:t>Utilize bem os níveis de isolamento de transação inferiores.</a:t>
            </a:r>
          </a:p>
          <a:p>
            <a:pPr>
              <a:buNone/>
            </a:pPr>
            <a:r>
              <a:rPr lang="pt-BR" sz="2000" dirty="0" smtClean="0"/>
              <a:t>	Muitos aplicativos podem ser prontamente codificados para usar um nível de isolamento de transação confirmada por leitura. Nem todas as transações requerem nível de isolamento de transação </a:t>
            </a:r>
            <a:r>
              <a:rPr lang="pt-BR" sz="2000" dirty="0" err="1" smtClean="0"/>
              <a:t>serializável</a:t>
            </a:r>
            <a:r>
              <a:rPr lang="pt-BR" sz="2000" dirty="0" smtClean="0"/>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Atomicidade</a:t>
            </a:r>
            <a:endParaRPr lang="en-US" dirty="0"/>
          </a:p>
        </p:txBody>
      </p:sp>
      <p:sp>
        <p:nvSpPr>
          <p:cNvPr id="3" name="Espaço Reservado para Conteúdo 2"/>
          <p:cNvSpPr>
            <a:spLocks noGrp="1"/>
          </p:cNvSpPr>
          <p:nvPr>
            <p:ph sz="quarter" idx="1"/>
          </p:nvPr>
        </p:nvSpPr>
        <p:spPr/>
        <p:txBody>
          <a:bodyPr/>
          <a:lstStyle/>
          <a:p>
            <a:r>
              <a:rPr lang="pt-BR" dirty="0" smtClean="0"/>
              <a:t>Uma transação deve ser uma unidade atômica de trabalho; ou todas as suas modificações de dados são executadas ou nenhuma delas é executada.</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752600"/>
            <a:ext cx="8153400" cy="5105400"/>
          </a:xfrm>
        </p:spPr>
        <p:txBody>
          <a:bodyPr>
            <a:normAutofit/>
          </a:bodyPr>
          <a:lstStyle/>
          <a:p>
            <a:r>
              <a:rPr lang="pt-BR" sz="1800" dirty="0" smtClean="0"/>
              <a:t>Utilize </a:t>
            </a:r>
            <a:r>
              <a:rPr lang="pt-BR" sz="1800" dirty="0" smtClean="0"/>
              <a:t>bem as opções inferiores de simultaneidade de cursor, como opções de simultaneidade otimista.</a:t>
            </a:r>
          </a:p>
          <a:p>
            <a:pPr>
              <a:buNone/>
            </a:pPr>
            <a:r>
              <a:rPr lang="pt-BR" sz="1800" dirty="0" smtClean="0"/>
              <a:t>	Em um sistema com pouca probabilidade de atualizações simultâneas, a sobrecarga de lidar com um erro ocasional quando "alguém altera seus dados depois que você os leu" pode ser muito inferior à sobrecarga de sempre bloquear linhas à medida que são lidas</a:t>
            </a:r>
            <a:r>
              <a:rPr lang="pt-BR" sz="1800" dirty="0" smtClean="0"/>
              <a:t>.</a:t>
            </a:r>
          </a:p>
          <a:p>
            <a:pPr>
              <a:buNone/>
            </a:pPr>
            <a:endParaRPr lang="pt-BR" sz="1800" dirty="0" smtClean="0"/>
          </a:p>
          <a:p>
            <a:r>
              <a:rPr lang="pt-BR" sz="1800" dirty="0" smtClean="0"/>
              <a:t>Acesse a menor quantidade de dados possível enquanto estiver em uma transação</a:t>
            </a:r>
            <a:r>
              <a:rPr lang="pt-BR" sz="1800" dirty="0" smtClean="0"/>
              <a:t>.</a:t>
            </a:r>
          </a:p>
          <a:p>
            <a:endParaRPr lang="pt-BR" sz="1800" dirty="0" smtClean="0"/>
          </a:p>
          <a:p>
            <a:r>
              <a:rPr lang="pt-BR" sz="1800" dirty="0" smtClean="0"/>
              <a:t>Isso reduz o número de linhas bloqueadas, reduzindo, portanto, a contenção entre transações.</a:t>
            </a:r>
            <a:endParaRPr lang="pt-BR" sz="1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Evitando</a:t>
            </a:r>
            <a:r>
              <a:rPr lang="en-US" dirty="0" smtClean="0"/>
              <a:t> </a:t>
            </a:r>
            <a:r>
              <a:rPr lang="en-US" dirty="0" err="1" smtClean="0"/>
              <a:t>problemas</a:t>
            </a:r>
            <a:r>
              <a:rPr lang="en-US" dirty="0" smtClean="0"/>
              <a:t> de </a:t>
            </a:r>
            <a:r>
              <a:rPr lang="en-US" dirty="0" err="1" smtClean="0"/>
              <a:t>simultaneidade</a:t>
            </a:r>
            <a:endParaRPr lang="en-US" dirty="0"/>
          </a:p>
        </p:txBody>
      </p:sp>
      <p:sp>
        <p:nvSpPr>
          <p:cNvPr id="3" name="Espaço Reservado para Conteúdo 2"/>
          <p:cNvSpPr>
            <a:spLocks noGrp="1"/>
          </p:cNvSpPr>
          <p:nvPr>
            <p:ph sz="quarter" idx="1"/>
          </p:nvPr>
        </p:nvSpPr>
        <p:spPr>
          <a:xfrm>
            <a:off x="533400" y="1752600"/>
            <a:ext cx="8153400" cy="5105400"/>
          </a:xfrm>
        </p:spPr>
        <p:txBody>
          <a:bodyPr>
            <a:noAutofit/>
          </a:bodyPr>
          <a:lstStyle/>
          <a:p>
            <a:r>
              <a:rPr lang="pt-BR" sz="2200" dirty="0" smtClean="0"/>
              <a:t>Para impedir problemas de simultaneidade e de recurso, gerencie cuidadosamente as transações implícitas. </a:t>
            </a:r>
            <a:endParaRPr lang="pt-BR" sz="2200" dirty="0" smtClean="0"/>
          </a:p>
          <a:p>
            <a:endParaRPr lang="pt-BR" sz="2200" dirty="0" smtClean="0"/>
          </a:p>
          <a:p>
            <a:r>
              <a:rPr lang="pt-BR" sz="2200" dirty="0" smtClean="0"/>
              <a:t>Ao usar transações implícitas, a próxima instrução do </a:t>
            </a:r>
            <a:r>
              <a:rPr lang="pt-BR" sz="2200" dirty="0" err="1" smtClean="0"/>
              <a:t>Transact-SQL</a:t>
            </a:r>
            <a:r>
              <a:rPr lang="pt-BR" sz="2200" dirty="0" smtClean="0"/>
              <a:t> após COMMIT ou ROLLBACK iniciará automaticamente uma nova transação.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Evitando</a:t>
            </a:r>
            <a:r>
              <a:rPr lang="en-US" dirty="0" smtClean="0"/>
              <a:t> </a:t>
            </a:r>
            <a:r>
              <a:rPr lang="en-US" dirty="0" err="1" smtClean="0"/>
              <a:t>problemas</a:t>
            </a:r>
            <a:r>
              <a:rPr lang="en-US" dirty="0" smtClean="0"/>
              <a:t> de </a:t>
            </a:r>
            <a:r>
              <a:rPr lang="en-US" dirty="0" err="1" smtClean="0"/>
              <a:t>simultaneidade</a:t>
            </a:r>
            <a:endParaRPr lang="en-US" dirty="0"/>
          </a:p>
        </p:txBody>
      </p:sp>
      <p:sp>
        <p:nvSpPr>
          <p:cNvPr id="3" name="Espaço Reservado para Conteúdo 2"/>
          <p:cNvSpPr>
            <a:spLocks noGrp="1"/>
          </p:cNvSpPr>
          <p:nvPr>
            <p:ph sz="quarter" idx="1"/>
          </p:nvPr>
        </p:nvSpPr>
        <p:spPr>
          <a:xfrm>
            <a:off x="533400" y="1752600"/>
            <a:ext cx="8153400" cy="5105400"/>
          </a:xfrm>
        </p:spPr>
        <p:txBody>
          <a:bodyPr>
            <a:noAutofit/>
          </a:bodyPr>
          <a:lstStyle/>
          <a:p>
            <a:r>
              <a:rPr lang="pt-BR" sz="2200" dirty="0" smtClean="0"/>
              <a:t>Isso </a:t>
            </a:r>
            <a:r>
              <a:rPr lang="pt-BR" sz="2200" dirty="0" smtClean="0"/>
              <a:t>pode fazer com que uma nova transação seja aberta enquanto o aplicativo navega pelos dados, ou até mesmo quando solicita entradas da parte do usuário. Depois de completar a última transação necessária à proteção contra modificações de dados, desative as transações implícitas até que a transação seja novamente necessária para proteger as modificações de dados. </a:t>
            </a:r>
            <a:endParaRPr lang="pt-BR" sz="2200" dirty="0" smtClean="0"/>
          </a:p>
          <a:p>
            <a:endParaRPr lang="pt-BR" sz="2200" dirty="0" smtClean="0"/>
          </a:p>
          <a:p>
            <a:r>
              <a:rPr lang="pt-BR" sz="2200" dirty="0" smtClean="0"/>
              <a:t>Esse processo deixa o Mecanismo de banco de dados do SQL Server usar o modo </a:t>
            </a:r>
            <a:r>
              <a:rPr lang="pt-BR" sz="2200" dirty="0" err="1" smtClean="0"/>
              <a:t>autocommit</a:t>
            </a:r>
            <a:r>
              <a:rPr lang="pt-BR" sz="2200" dirty="0" smtClean="0"/>
              <a:t> enquanto o aplicativo navega pelos dados e obtém entradas do usuário.</a:t>
            </a:r>
            <a:endParaRPr lang="pt-BR" sz="2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Consistência</a:t>
            </a:r>
            <a:endParaRPr lang="en-US" dirty="0"/>
          </a:p>
        </p:txBody>
      </p:sp>
      <p:sp>
        <p:nvSpPr>
          <p:cNvPr id="3" name="Espaço Reservado para Conteúdo 2"/>
          <p:cNvSpPr>
            <a:spLocks noGrp="1"/>
          </p:cNvSpPr>
          <p:nvPr>
            <p:ph sz="quarter" idx="1"/>
          </p:nvPr>
        </p:nvSpPr>
        <p:spPr/>
        <p:txBody>
          <a:bodyPr/>
          <a:lstStyle/>
          <a:p>
            <a:r>
              <a:rPr lang="pt-BR" dirty="0" smtClean="0"/>
              <a:t>Quando concluída, uma transação deve deixar todos os dados em um estado consistente. </a:t>
            </a:r>
          </a:p>
          <a:p>
            <a:r>
              <a:rPr lang="pt-BR" dirty="0" smtClean="0"/>
              <a:t>Em um banco de dados relacional, todas as regras devem ser aplicadas às modificações da transação para manter toda a integridade dos dados. Todas as estruturas de dados internas, tais como índices em árvore B ou listas duplamente vinculadas, devem estar corretas ao término da transação.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Isolamento</a:t>
            </a:r>
            <a:endParaRPr lang="en-US"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Modificações feitas por transações simultâneas devem ser isoladas das modificações feitas por qualquer outra transação simultânea. </a:t>
            </a:r>
          </a:p>
          <a:p>
            <a:r>
              <a:rPr lang="pt-BR" dirty="0" smtClean="0"/>
              <a:t>Uma transação reconhece os dados no estado em que estavam antes de outra transação simultânea tê-los modificado ou reconhece os dados depois que a segunda transação tiver sido concluída, mas não reconhece um estado intermediário. Isso é chamado </a:t>
            </a:r>
            <a:r>
              <a:rPr lang="pt-BR" dirty="0" err="1" smtClean="0"/>
              <a:t>serializabilidade</a:t>
            </a:r>
            <a:r>
              <a:rPr lang="pt-BR" dirty="0" smtClean="0"/>
              <a:t> porque resulta na capacidade de recarregar os dados iniciais e </a:t>
            </a:r>
            <a:r>
              <a:rPr lang="pt-BR" dirty="0" err="1" smtClean="0"/>
              <a:t>re-executar</a:t>
            </a:r>
            <a:r>
              <a:rPr lang="pt-BR" dirty="0" smtClean="0"/>
              <a:t> </a:t>
            </a:r>
            <a:r>
              <a:rPr lang="pt-BR" dirty="0" smtClean="0"/>
              <a:t>uma série de transações de modo que os dados obtidos estejam no mesmo estado em que estavam depois que as transações originais foram executadas.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Durabilidade</a:t>
            </a:r>
            <a:endParaRPr lang="en-US" dirty="0"/>
          </a:p>
        </p:txBody>
      </p:sp>
      <p:sp>
        <p:nvSpPr>
          <p:cNvPr id="3" name="Espaço Reservado para Conteúdo 2"/>
          <p:cNvSpPr>
            <a:spLocks noGrp="1"/>
          </p:cNvSpPr>
          <p:nvPr>
            <p:ph sz="quarter" idx="1"/>
          </p:nvPr>
        </p:nvSpPr>
        <p:spPr/>
        <p:txBody>
          <a:bodyPr/>
          <a:lstStyle/>
          <a:p>
            <a:r>
              <a:rPr lang="pt-BR" dirty="0" smtClean="0"/>
              <a:t>Depois que uma transação tiver sido concluída, seus efeitos ficam permanentemente no sistema. As modificações persistem até mesmo no caso de uma queda do sistema.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Transações</a:t>
            </a:r>
            <a:r>
              <a:rPr lang="en-US" dirty="0" smtClean="0"/>
              <a:t> – o </a:t>
            </a:r>
            <a:r>
              <a:rPr lang="en-US" dirty="0" err="1" smtClean="0"/>
              <a:t>que</a:t>
            </a:r>
            <a:r>
              <a:rPr lang="en-US" dirty="0" smtClean="0"/>
              <a:t> é </a:t>
            </a:r>
            <a:r>
              <a:rPr lang="en-US" dirty="0" err="1" smtClean="0"/>
              <a:t>responsabilidade</a:t>
            </a:r>
            <a:r>
              <a:rPr lang="en-US" dirty="0" smtClean="0"/>
              <a:t> do </a:t>
            </a:r>
            <a:r>
              <a:rPr lang="en-US" dirty="0" err="1" smtClean="0"/>
              <a:t>programador</a:t>
            </a:r>
            <a:r>
              <a:rPr lang="en-US" dirty="0" smtClean="0"/>
              <a:t>?</a:t>
            </a:r>
            <a:endParaRPr lang="en-US" dirty="0"/>
          </a:p>
        </p:txBody>
      </p:sp>
      <p:sp>
        <p:nvSpPr>
          <p:cNvPr id="3" name="Espaço Reservado para Conteúdo 2"/>
          <p:cNvSpPr>
            <a:spLocks noGrp="1"/>
          </p:cNvSpPr>
          <p:nvPr>
            <p:ph sz="quarter" idx="1"/>
          </p:nvPr>
        </p:nvSpPr>
        <p:spPr>
          <a:xfrm>
            <a:off x="612648" y="1600200"/>
            <a:ext cx="8153400" cy="4648200"/>
          </a:xfrm>
        </p:spPr>
        <p:txBody>
          <a:bodyPr>
            <a:normAutofit/>
          </a:bodyPr>
          <a:lstStyle/>
          <a:p>
            <a:r>
              <a:rPr lang="pt-BR" dirty="0" smtClean="0"/>
              <a:t>Iniciar e terminar transações em pontos que imponham a consistência lógica dos dados. </a:t>
            </a:r>
          </a:p>
          <a:p>
            <a:r>
              <a:rPr lang="pt-BR" dirty="0" smtClean="0"/>
              <a:t>Definir a seqüência de modificações de dados que deixem os dados em um estado consistente em relação às regras comerciais da organização. E inclui essas instruções de modificação em uma única transação de modo que o Mecanismo de banco de dados do SQL Server possa aplicar a integridade física da transação.</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Transações</a:t>
            </a:r>
            <a:r>
              <a:rPr lang="en-US" dirty="0" smtClean="0"/>
              <a:t> – o </a:t>
            </a:r>
            <a:r>
              <a:rPr lang="en-US" dirty="0" err="1" smtClean="0"/>
              <a:t>que</a:t>
            </a:r>
            <a:r>
              <a:rPr lang="en-US" dirty="0" smtClean="0"/>
              <a:t> é </a:t>
            </a:r>
            <a:r>
              <a:rPr lang="en-US" dirty="0" err="1" smtClean="0"/>
              <a:t>responsabilidade</a:t>
            </a:r>
            <a:r>
              <a:rPr lang="en-US" dirty="0" smtClean="0"/>
              <a:t> do BD?</a:t>
            </a:r>
            <a:endParaRPr lang="en-US" dirty="0"/>
          </a:p>
        </p:txBody>
      </p:sp>
      <p:sp>
        <p:nvSpPr>
          <p:cNvPr id="3" name="Espaço Reservado para Conteúdo 2"/>
          <p:cNvSpPr>
            <a:spLocks noGrp="1"/>
          </p:cNvSpPr>
          <p:nvPr>
            <p:ph sz="quarter" idx="1"/>
          </p:nvPr>
        </p:nvSpPr>
        <p:spPr>
          <a:xfrm>
            <a:off x="612648" y="1600200"/>
            <a:ext cx="8153400" cy="5257800"/>
          </a:xfrm>
        </p:spPr>
        <p:txBody>
          <a:bodyPr>
            <a:normAutofit fontScale="70000" lnSpcReduction="20000"/>
          </a:bodyPr>
          <a:lstStyle/>
          <a:p>
            <a:pPr>
              <a:buNone/>
            </a:pPr>
            <a:r>
              <a:rPr lang="pt-BR" dirty="0" smtClean="0"/>
              <a:t>Oferecer mecanismos que assegurem a integridade física de cada transação. O Mecanismo de Banco de Dados oferece: </a:t>
            </a:r>
          </a:p>
          <a:p>
            <a:pPr>
              <a:buNone/>
            </a:pPr>
            <a:endParaRPr lang="pt-BR" dirty="0" smtClean="0"/>
          </a:p>
          <a:p>
            <a:r>
              <a:rPr lang="pt-BR" sz="3100" dirty="0" smtClean="0"/>
              <a:t>Recursos de bloqueio que preservam o isolamento da transação.</a:t>
            </a:r>
          </a:p>
          <a:p>
            <a:endParaRPr lang="pt-BR" sz="3100" dirty="0" smtClean="0"/>
          </a:p>
          <a:p>
            <a:r>
              <a:rPr lang="pt-BR" sz="3100" dirty="0" smtClean="0"/>
              <a:t>Recursos de </a:t>
            </a:r>
            <a:r>
              <a:rPr lang="pt-BR" sz="3100" dirty="0" err="1" smtClean="0"/>
              <a:t>log</a:t>
            </a:r>
            <a:r>
              <a:rPr lang="pt-BR" sz="3100" dirty="0" smtClean="0"/>
              <a:t> que garantem a durabilidade da transação. Mesmo se o hardware do servidor, o sistema operacional ou a instância do Mecanismo de Banco de Dados falharem, a instância usa os </a:t>
            </a:r>
            <a:r>
              <a:rPr lang="pt-BR" sz="3100" dirty="0" err="1" smtClean="0"/>
              <a:t>logs</a:t>
            </a:r>
            <a:r>
              <a:rPr lang="pt-BR" sz="3100" dirty="0" smtClean="0"/>
              <a:t> da transação ao reinicializar para reverter automaticamente qualquer transação incompleta até o ponto da falha do sistema.</a:t>
            </a:r>
          </a:p>
          <a:p>
            <a:endParaRPr lang="pt-BR" sz="3100" dirty="0" smtClean="0"/>
          </a:p>
          <a:p>
            <a:r>
              <a:rPr lang="pt-BR" sz="3100" dirty="0" smtClean="0"/>
              <a:t>Recursos de administração de transação que impõem a atomicidade e a consistência da transação. Depois que uma transação tiver sido iniciada, ela deve ser concluída com êxito ou a instância do Mecanismo de Banco de Dados desfará todas as modificações de dados feitas desde que a transação foi iniciada.</a:t>
            </a:r>
            <a:endParaRPr lang="pt-BR" sz="31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o">
  <a:themeElements>
    <a:clrScheme name="Median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221</TotalTime>
  <Words>3048</Words>
  <Application>Microsoft Office PowerPoint</Application>
  <PresentationFormat>Apresentação na tela (4:3)</PresentationFormat>
  <Paragraphs>199</Paragraphs>
  <Slides>42</Slides>
  <Notes>0</Notes>
  <HiddenSlides>0</HiddenSlides>
  <MMClips>0</MMClips>
  <ScaleCrop>false</ScaleCrop>
  <HeadingPairs>
    <vt:vector size="4" baseType="variant">
      <vt:variant>
        <vt:lpstr>Tema</vt:lpstr>
      </vt:variant>
      <vt:variant>
        <vt:i4>1</vt:i4>
      </vt:variant>
      <vt:variant>
        <vt:lpstr>Títulos de slides</vt:lpstr>
      </vt:variant>
      <vt:variant>
        <vt:i4>42</vt:i4>
      </vt:variant>
    </vt:vector>
  </HeadingPairs>
  <TitlesOfParts>
    <vt:vector size="43" baseType="lpstr">
      <vt:lpstr>Mediano</vt:lpstr>
      <vt:lpstr>Transações</vt:lpstr>
      <vt:lpstr>Slide 2</vt:lpstr>
      <vt:lpstr>Transações</vt:lpstr>
      <vt:lpstr>Transações: Atomicidade</vt:lpstr>
      <vt:lpstr>Transações: Consistência</vt:lpstr>
      <vt:lpstr>Transações: Isolamento</vt:lpstr>
      <vt:lpstr>Transações: Durabilidade</vt:lpstr>
      <vt:lpstr>Transações – o que é responsabilidade do programador?</vt:lpstr>
      <vt:lpstr>Transações – o que é responsabilidade do BD?</vt:lpstr>
      <vt:lpstr>Controlando transações</vt:lpstr>
      <vt:lpstr>Controlando transações</vt:lpstr>
      <vt:lpstr>Iniciando transações</vt:lpstr>
      <vt:lpstr>Iniciando transações</vt:lpstr>
      <vt:lpstr>Iniciando transações</vt:lpstr>
      <vt:lpstr>Iniciando transações</vt:lpstr>
      <vt:lpstr>Iniciando transações</vt:lpstr>
      <vt:lpstr>Iniciando transações</vt:lpstr>
      <vt:lpstr>Finalizando uma transação</vt:lpstr>
      <vt:lpstr>Especificando os limites de uma transação</vt:lpstr>
      <vt:lpstr>Especificando os limites de uma transação</vt:lpstr>
      <vt:lpstr>Erros durante o processo de transação</vt:lpstr>
      <vt:lpstr>Erros durante o processo de transação</vt:lpstr>
      <vt:lpstr>Transações Distribuidas</vt:lpstr>
      <vt:lpstr>Transações Distribuidas</vt:lpstr>
      <vt:lpstr>Transações Distribuidas</vt:lpstr>
      <vt:lpstr>Transação Distribuida</vt:lpstr>
      <vt:lpstr>Transação Distribuida</vt:lpstr>
      <vt:lpstr>Tópicos Avançados - Transações</vt:lpstr>
      <vt:lpstr>Tópicos Avançados - Transações</vt:lpstr>
      <vt:lpstr>Tópicos Avançados - Transações</vt:lpstr>
      <vt:lpstr>Tópicos Avançados - Transações</vt:lpstr>
      <vt:lpstr>Tópicos Avançados - Transações</vt:lpstr>
      <vt:lpstr>Tópicos Avançados - Transações</vt:lpstr>
      <vt:lpstr>Tópicos Avançados - Transações</vt:lpstr>
      <vt:lpstr>Codificando Transações Eficientes</vt:lpstr>
      <vt:lpstr>Codificando Transações Eficientes</vt:lpstr>
      <vt:lpstr>Codificando Transações Eficientes: Diretrizes</vt:lpstr>
      <vt:lpstr>Codificando Transações Eficientes: Diretrizes</vt:lpstr>
      <vt:lpstr>Codificando Transações Eficientes: Diretrizes</vt:lpstr>
      <vt:lpstr>Codificando Transações Eficientes: Diretrizes</vt:lpstr>
      <vt:lpstr>Evitando problemas de simultaneidade</vt:lpstr>
      <vt:lpstr>Evitando problemas de simultaneidade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lilian</dc:creator>
  <cp:lastModifiedBy>lilian</cp:lastModifiedBy>
  <cp:revision>33</cp:revision>
  <dcterms:created xsi:type="dcterms:W3CDTF">2011-10-25T08:20:41Z</dcterms:created>
  <dcterms:modified xsi:type="dcterms:W3CDTF">2012-11-07T16:18:00Z</dcterms:modified>
</cp:coreProperties>
</file>